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8" r:id="rId1"/>
  </p:sldMasterIdLst>
  <p:notesMasterIdLst>
    <p:notesMasterId r:id="rId140"/>
  </p:notesMasterIdLst>
  <p:sldIdLst>
    <p:sldId id="256" r:id="rId2"/>
    <p:sldId id="316" r:id="rId3"/>
    <p:sldId id="610" r:id="rId4"/>
    <p:sldId id="659" r:id="rId5"/>
    <p:sldId id="612" r:id="rId6"/>
    <p:sldId id="613" r:id="rId7"/>
    <p:sldId id="644" r:id="rId8"/>
    <p:sldId id="645" r:id="rId9"/>
    <p:sldId id="646" r:id="rId10"/>
    <p:sldId id="628" r:id="rId11"/>
    <p:sldId id="643" r:id="rId12"/>
    <p:sldId id="617" r:id="rId13"/>
    <p:sldId id="668" r:id="rId14"/>
    <p:sldId id="661" r:id="rId15"/>
    <p:sldId id="662" r:id="rId16"/>
    <p:sldId id="647" r:id="rId17"/>
    <p:sldId id="649" r:id="rId18"/>
    <p:sldId id="648" r:id="rId19"/>
    <p:sldId id="650" r:id="rId20"/>
    <p:sldId id="651" r:id="rId21"/>
    <p:sldId id="677" r:id="rId22"/>
    <p:sldId id="678" r:id="rId23"/>
    <p:sldId id="620" r:id="rId24"/>
    <p:sldId id="621" r:id="rId25"/>
    <p:sldId id="679" r:id="rId26"/>
    <p:sldId id="622" r:id="rId27"/>
    <p:sldId id="680" r:id="rId28"/>
    <p:sldId id="681" r:id="rId29"/>
    <p:sldId id="653" r:id="rId30"/>
    <p:sldId id="654" r:id="rId31"/>
    <p:sldId id="655" r:id="rId32"/>
    <p:sldId id="657" r:id="rId33"/>
    <p:sldId id="656" r:id="rId34"/>
    <p:sldId id="658" r:id="rId35"/>
    <p:sldId id="666" r:id="rId36"/>
    <p:sldId id="682" r:id="rId37"/>
    <p:sldId id="683" r:id="rId38"/>
    <p:sldId id="689" r:id="rId39"/>
    <p:sldId id="692" r:id="rId40"/>
    <p:sldId id="693" r:id="rId41"/>
    <p:sldId id="629" r:id="rId42"/>
    <p:sldId id="631" r:id="rId43"/>
    <p:sldId id="686" r:id="rId44"/>
    <p:sldId id="632" r:id="rId45"/>
    <p:sldId id="687" r:id="rId46"/>
    <p:sldId id="633" r:id="rId47"/>
    <p:sldId id="672" r:id="rId48"/>
    <p:sldId id="670" r:id="rId49"/>
    <p:sldId id="673" r:id="rId50"/>
    <p:sldId id="674" r:id="rId51"/>
    <p:sldId id="636" r:id="rId52"/>
    <p:sldId id="637" r:id="rId53"/>
    <p:sldId id="676" r:id="rId54"/>
    <p:sldId id="675" r:id="rId55"/>
    <p:sldId id="638" r:id="rId56"/>
    <p:sldId id="639" r:id="rId57"/>
    <p:sldId id="640" r:id="rId58"/>
    <p:sldId id="641" r:id="rId59"/>
    <p:sldId id="642" r:id="rId60"/>
    <p:sldId id="669" r:id="rId61"/>
    <p:sldId id="694" r:id="rId62"/>
    <p:sldId id="695" r:id="rId63"/>
    <p:sldId id="267" r:id="rId64"/>
    <p:sldId id="685" r:id="rId65"/>
    <p:sldId id="528" r:id="rId66"/>
    <p:sldId id="529" r:id="rId67"/>
    <p:sldId id="589" r:id="rId68"/>
    <p:sldId id="548" r:id="rId69"/>
    <p:sldId id="590" r:id="rId70"/>
    <p:sldId id="549" r:id="rId71"/>
    <p:sldId id="584" r:id="rId72"/>
    <p:sldId id="550" r:id="rId73"/>
    <p:sldId id="586" r:id="rId74"/>
    <p:sldId id="551" r:id="rId75"/>
    <p:sldId id="554" r:id="rId76"/>
    <p:sldId id="552" r:id="rId77"/>
    <p:sldId id="587" r:id="rId78"/>
    <p:sldId id="553" r:id="rId79"/>
    <p:sldId id="514" r:id="rId80"/>
    <p:sldId id="530" r:id="rId81"/>
    <p:sldId id="531" r:id="rId82"/>
    <p:sldId id="532" r:id="rId83"/>
    <p:sldId id="533" r:id="rId84"/>
    <p:sldId id="534" r:id="rId85"/>
    <p:sldId id="535" r:id="rId86"/>
    <p:sldId id="538" r:id="rId87"/>
    <p:sldId id="536" r:id="rId88"/>
    <p:sldId id="539" r:id="rId89"/>
    <p:sldId id="540" r:id="rId90"/>
    <p:sldId id="541" r:id="rId91"/>
    <p:sldId id="542" r:id="rId92"/>
    <p:sldId id="543" r:id="rId93"/>
    <p:sldId id="547" r:id="rId94"/>
    <p:sldId id="544" r:id="rId95"/>
    <p:sldId id="545" r:id="rId96"/>
    <p:sldId id="546" r:id="rId97"/>
    <p:sldId id="555" r:id="rId98"/>
    <p:sldId id="591" r:id="rId99"/>
    <p:sldId id="592" r:id="rId100"/>
    <p:sldId id="557" r:id="rId101"/>
    <p:sldId id="558" r:id="rId102"/>
    <p:sldId id="559" r:id="rId103"/>
    <p:sldId id="556" r:id="rId104"/>
    <p:sldId id="561" r:id="rId105"/>
    <p:sldId id="562" r:id="rId106"/>
    <p:sldId id="564" r:id="rId107"/>
    <p:sldId id="570" r:id="rId108"/>
    <p:sldId id="565" r:id="rId109"/>
    <p:sldId id="566" r:id="rId110"/>
    <p:sldId id="571" r:id="rId111"/>
    <p:sldId id="567" r:id="rId112"/>
    <p:sldId id="572" r:id="rId113"/>
    <p:sldId id="574" r:id="rId114"/>
    <p:sldId id="575" r:id="rId115"/>
    <p:sldId id="577" r:id="rId116"/>
    <p:sldId id="569" r:id="rId117"/>
    <p:sldId id="578" r:id="rId118"/>
    <p:sldId id="579" r:id="rId119"/>
    <p:sldId id="580" r:id="rId120"/>
    <p:sldId id="581" r:id="rId121"/>
    <p:sldId id="582" r:id="rId122"/>
    <p:sldId id="583" r:id="rId123"/>
    <p:sldId id="593" r:id="rId124"/>
    <p:sldId id="594" r:id="rId125"/>
    <p:sldId id="595" r:id="rId126"/>
    <p:sldId id="596" r:id="rId127"/>
    <p:sldId id="597" r:id="rId128"/>
    <p:sldId id="598" r:id="rId129"/>
    <p:sldId id="599" r:id="rId130"/>
    <p:sldId id="600" r:id="rId131"/>
    <p:sldId id="601" r:id="rId132"/>
    <p:sldId id="602" r:id="rId133"/>
    <p:sldId id="603" r:id="rId134"/>
    <p:sldId id="605" r:id="rId135"/>
    <p:sldId id="606" r:id="rId136"/>
    <p:sldId id="607" r:id="rId137"/>
    <p:sldId id="608" r:id="rId138"/>
    <p:sldId id="609" r:id="rId139"/>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CCC"/>
    <a:srgbClr val="B746D2"/>
    <a:srgbClr val="DF39E3"/>
    <a:srgbClr val="FFFFFF"/>
    <a:srgbClr val="41BFB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002" autoAdjust="0"/>
    <p:restoredTop sz="81152" autoAdjust="0"/>
  </p:normalViewPr>
  <p:slideViewPr>
    <p:cSldViewPr snapToGrid="0">
      <p:cViewPr varScale="1">
        <p:scale>
          <a:sx n="69" d="100"/>
          <a:sy n="69" d="100"/>
        </p:scale>
        <p:origin x="822" y="60"/>
      </p:cViewPr>
      <p:guideLst/>
    </p:cSldViewPr>
  </p:slideViewPr>
  <p:outlineViewPr>
    <p:cViewPr>
      <p:scale>
        <a:sx n="100" d="100"/>
        <a:sy n="100" d="100"/>
      </p:scale>
      <p:origin x="0" y="-146792"/>
    </p:cViewPr>
  </p:outlineViewPr>
  <p:notesTextViewPr>
    <p:cViewPr>
      <p:scale>
        <a:sx n="125" d="100"/>
        <a:sy n="125" d="100"/>
      </p:scale>
      <p:origin x="0" y="0"/>
    </p:cViewPr>
  </p:notesTextViewPr>
  <p:sorterViewPr>
    <p:cViewPr>
      <p:scale>
        <a:sx n="100" d="100"/>
        <a:sy n="100" d="100"/>
      </p:scale>
      <p:origin x="0" y="-19472"/>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viewProps" Target="view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1235700940"/>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2" name="Google Shape;12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822924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910453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857032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179925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192583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615950" lvl="1" indent="0">
              <a:buNone/>
            </a:pPr>
            <a:endParaRPr lang="en-US" dirty="0"/>
          </a:p>
        </p:txBody>
      </p:sp>
    </p:spTree>
    <p:extLst>
      <p:ext uri="{BB962C8B-B14F-4D97-AF65-F5344CB8AC3E}">
        <p14:creationId xmlns:p14="http://schemas.microsoft.com/office/powerpoint/2010/main" val="16978276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695249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446535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962050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879629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1426656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280542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5918577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9230978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112744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5011063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0476272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1312706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0485630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4656930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8584761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796705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6642754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2347039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8082794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9076385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9335819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5323981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82150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273347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490782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776576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073972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007117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5549858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1"/>
        <p:cNvGrpSpPr/>
        <p:nvPr/>
      </p:nvGrpSpPr>
      <p:grpSpPr>
        <a:xfrm>
          <a:off x="0" y="0"/>
          <a:ext cx="0" cy="0"/>
          <a:chOff x="0" y="0"/>
          <a:chExt cx="0" cy="0"/>
        </a:xfrm>
      </p:grpSpPr>
      <p:sp>
        <p:nvSpPr>
          <p:cNvPr id="12" name="Google Shape;12;p2"/>
          <p:cNvSpPr txBox="1">
            <a:spLocks noGrp="1"/>
          </p:cNvSpPr>
          <p:nvPr>
            <p:ph type="ctrTitle"/>
          </p:nvPr>
        </p:nvSpPr>
        <p:spPr>
          <a:xfrm>
            <a:off x="2203938" y="3144437"/>
            <a:ext cx="9355016" cy="874072"/>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4400"/>
              <a:buFont typeface="Calibri"/>
              <a:buNone/>
              <a:defRPr sz="4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13;p2"/>
          <p:cNvSpPr txBox="1">
            <a:spLocks noGrp="1"/>
          </p:cNvSpPr>
          <p:nvPr>
            <p:ph type="subTitle" idx="1"/>
          </p:nvPr>
        </p:nvSpPr>
        <p:spPr>
          <a:xfrm>
            <a:off x="2203938" y="4190045"/>
            <a:ext cx="9355016" cy="646270"/>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atin typeface="Arial"/>
                <a:ea typeface="Arial"/>
                <a:cs typeface="Arial"/>
                <a:sym typeface="Aria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4" name="Google Shape;14;p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 name="Google Shape;15;p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 name="Google Shape;16;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pic>
        <p:nvPicPr>
          <p:cNvPr id="17" name="Google Shape;17;p2" descr="Image"/>
          <p:cNvPicPr preferRelativeResize="0"/>
          <p:nvPr/>
        </p:nvPicPr>
        <p:blipFill rotWithShape="1">
          <a:blip r:embed="rId2">
            <a:alphaModFix/>
          </a:blip>
          <a:srcRect/>
          <a:stretch/>
        </p:blipFill>
        <p:spPr>
          <a:xfrm>
            <a:off x="5567256" y="513406"/>
            <a:ext cx="2628380" cy="2071383"/>
          </a:xfrm>
          <a:prstGeom prst="rect">
            <a:avLst/>
          </a:prstGeom>
          <a:noFill/>
          <a:ln>
            <a:noFill/>
          </a:ln>
        </p:spPr>
      </p:pic>
      <p:sp>
        <p:nvSpPr>
          <p:cNvPr id="18" name="Google Shape;18;p2"/>
          <p:cNvSpPr/>
          <p:nvPr/>
        </p:nvSpPr>
        <p:spPr>
          <a:xfrm>
            <a:off x="381000" y="0"/>
            <a:ext cx="1620010" cy="6858000"/>
          </a:xfrm>
          <a:prstGeom prst="rect">
            <a:avLst/>
          </a:prstGeom>
          <a:solidFill>
            <a:srgbClr val="E88B31"/>
          </a:solidFill>
          <a:ln>
            <a:noFill/>
          </a:ln>
        </p:spPr>
        <p:txBody>
          <a:bodyPr spcFirstLastPara="1" wrap="square" lIns="50800" tIns="50800" rIns="50800" bIns="50800" anchor="ctr" anchorCtr="0">
            <a:noAutofit/>
          </a:bodyPr>
          <a:lstStyle/>
          <a:p>
            <a:pPr marL="0" marR="0" lvl="0" indent="0" algn="l"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pic>
        <p:nvPicPr>
          <p:cNvPr id="19" name="Google Shape;19;p2" descr="Image"/>
          <p:cNvPicPr preferRelativeResize="0"/>
          <p:nvPr/>
        </p:nvPicPr>
        <p:blipFill rotWithShape="1">
          <a:blip r:embed="rId3">
            <a:alphaModFix/>
          </a:blip>
          <a:srcRect/>
          <a:stretch/>
        </p:blipFill>
        <p:spPr>
          <a:xfrm>
            <a:off x="-303522" y="4836315"/>
            <a:ext cx="13631195" cy="2877470"/>
          </a:xfrm>
          <a:prstGeom prst="rect">
            <a:avLst/>
          </a:prstGeom>
          <a:noFill/>
          <a:ln>
            <a:noFill/>
          </a:ln>
        </p:spPr>
      </p:pic>
      <p:sp>
        <p:nvSpPr>
          <p:cNvPr id="20" name="Google Shape;20;p2"/>
          <p:cNvSpPr txBox="1"/>
          <p:nvPr/>
        </p:nvSpPr>
        <p:spPr>
          <a:xfrm>
            <a:off x="5750719" y="2694582"/>
            <a:ext cx="2261453"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b="1" i="0" u="none" strike="noStrike" cap="none">
                <a:solidFill>
                  <a:srgbClr val="2F4582"/>
                </a:solidFill>
                <a:latin typeface="Calibri"/>
                <a:ea typeface="Calibri"/>
                <a:cs typeface="Calibri"/>
                <a:sym typeface="Calibri"/>
              </a:rPr>
              <a:t>www.acharya.ac.in</a:t>
            </a:r>
            <a:endParaRPr sz="1400" b="1">
              <a:solidFill>
                <a:srgbClr val="2F4582"/>
              </a:solidFill>
              <a:latin typeface="Calibri"/>
              <a:ea typeface="Calibri"/>
              <a:cs typeface="Calibri"/>
              <a:sym typeface="Calibri"/>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09"/>
        <p:cNvGrpSpPr/>
        <p:nvPr/>
      </p:nvGrpSpPr>
      <p:grpSpPr>
        <a:xfrm>
          <a:off x="0" y="0"/>
          <a:ext cx="0" cy="0"/>
          <a:chOff x="0" y="0"/>
          <a:chExt cx="0" cy="0"/>
        </a:xfrm>
      </p:grpSpPr>
      <p:sp>
        <p:nvSpPr>
          <p:cNvPr id="110" name="Google Shape;110;p11"/>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4400"/>
              <a:buFont typeface="Arial"/>
              <a:buNone/>
              <a:defRPr>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1" name="Google Shape;111;p11"/>
          <p:cNvSpPr txBox="1">
            <a:spLocks noGrp="1"/>
          </p:cNvSpPr>
          <p:nvPr>
            <p:ph type="body" idx="1"/>
          </p:nvPr>
        </p:nvSpPr>
        <p:spPr>
          <a:xfrm rot="5400000">
            <a:off x="2756043" y="360506"/>
            <a:ext cx="5811838" cy="5821075"/>
          </a:xfrm>
          <a:prstGeom prst="rect">
            <a:avLst/>
          </a:prstGeom>
          <a:noFill/>
          <a:ln>
            <a:noFill/>
          </a:ln>
        </p:spPr>
        <p:txBody>
          <a:bodyPr spcFirstLastPara="1" wrap="square" lIns="91425" tIns="45700" rIns="91425" bIns="45700" anchor="t" anchorCtr="0">
            <a:normAutofit/>
          </a:bodyPr>
          <a:lstStyle>
            <a:lvl1pPr marL="457200" lvl="0" indent="-406400" algn="l">
              <a:lnSpc>
                <a:spcPct val="90000"/>
              </a:lnSpc>
              <a:spcBef>
                <a:spcPts val="1000"/>
              </a:spcBef>
              <a:spcAft>
                <a:spcPts val="0"/>
              </a:spcAft>
              <a:buClr>
                <a:schemeClr val="dk1"/>
              </a:buClr>
              <a:buSzPts val="2800"/>
              <a:buChar char="•"/>
              <a:defRPr>
                <a:latin typeface="Arial"/>
                <a:ea typeface="Arial"/>
                <a:cs typeface="Arial"/>
                <a:sym typeface="Arial"/>
              </a:defRPr>
            </a:lvl1pPr>
            <a:lvl2pPr marL="914400" lvl="1" indent="-381000" algn="l">
              <a:lnSpc>
                <a:spcPct val="90000"/>
              </a:lnSpc>
              <a:spcBef>
                <a:spcPts val="500"/>
              </a:spcBef>
              <a:spcAft>
                <a:spcPts val="0"/>
              </a:spcAft>
              <a:buClr>
                <a:schemeClr val="dk1"/>
              </a:buClr>
              <a:buSzPts val="2400"/>
              <a:buChar char="•"/>
              <a:defRPr>
                <a:latin typeface="Arial"/>
                <a:ea typeface="Arial"/>
                <a:cs typeface="Arial"/>
                <a:sym typeface="Arial"/>
              </a:defRPr>
            </a:lvl2pPr>
            <a:lvl3pPr marL="1371600" lvl="2" indent="-355600" algn="l">
              <a:lnSpc>
                <a:spcPct val="90000"/>
              </a:lnSpc>
              <a:spcBef>
                <a:spcPts val="500"/>
              </a:spcBef>
              <a:spcAft>
                <a:spcPts val="0"/>
              </a:spcAft>
              <a:buClr>
                <a:schemeClr val="dk1"/>
              </a:buClr>
              <a:buSzPts val="2000"/>
              <a:buChar char="•"/>
              <a:defRPr>
                <a:latin typeface="Arial"/>
                <a:ea typeface="Arial"/>
                <a:cs typeface="Arial"/>
                <a:sym typeface="Arial"/>
              </a:defRPr>
            </a:lvl3pPr>
            <a:lvl4pPr marL="1828800" lvl="3" indent="-342900" algn="l">
              <a:lnSpc>
                <a:spcPct val="90000"/>
              </a:lnSpc>
              <a:spcBef>
                <a:spcPts val="500"/>
              </a:spcBef>
              <a:spcAft>
                <a:spcPts val="0"/>
              </a:spcAft>
              <a:buClr>
                <a:schemeClr val="dk1"/>
              </a:buClr>
              <a:buSzPts val="1800"/>
              <a:buChar char="•"/>
              <a:defRPr>
                <a:latin typeface="Arial"/>
                <a:ea typeface="Arial"/>
                <a:cs typeface="Arial"/>
                <a:sym typeface="Arial"/>
              </a:defRPr>
            </a:lvl4pPr>
            <a:lvl5pPr marL="2286000" lvl="4" indent="-342900" algn="l">
              <a:lnSpc>
                <a:spcPct val="90000"/>
              </a:lnSpc>
              <a:spcBef>
                <a:spcPts val="500"/>
              </a:spcBef>
              <a:spcAft>
                <a:spcPts val="0"/>
              </a:spcAft>
              <a:buClr>
                <a:schemeClr val="dk1"/>
              </a:buClr>
              <a:buSzPts val="1800"/>
              <a:buChar char="•"/>
              <a:defRPr>
                <a:latin typeface="Arial"/>
                <a:ea typeface="Arial"/>
                <a:cs typeface="Arial"/>
                <a:sym typeface="Aria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2" name="Google Shape;112;p11"/>
          <p:cNvSpPr txBox="1">
            <a:spLocks noGrp="1"/>
          </p:cNvSpPr>
          <p:nvPr>
            <p:ph type="dt" idx="10"/>
          </p:nvPr>
        </p:nvSpPr>
        <p:spPr>
          <a:xfrm>
            <a:off x="2133600" y="6356350"/>
            <a:ext cx="1447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3" name="Google Shape;113;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4" name="Google Shape;114;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115" name="Google Shape;115;p11"/>
          <p:cNvSpPr/>
          <p:nvPr/>
        </p:nvSpPr>
        <p:spPr>
          <a:xfrm>
            <a:off x="381000" y="-6252"/>
            <a:ext cx="1620010" cy="6864252"/>
          </a:xfrm>
          <a:prstGeom prst="rect">
            <a:avLst/>
          </a:prstGeom>
          <a:solidFill>
            <a:srgbClr val="E88B31"/>
          </a:solidFill>
          <a:ln>
            <a:noFill/>
          </a:ln>
        </p:spPr>
        <p:txBody>
          <a:bodyPr spcFirstLastPara="1" wrap="square" lIns="50800" tIns="50800" rIns="50800" bIns="508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6" name="Google Shape;116;p11"/>
          <p:cNvSpPr/>
          <p:nvPr/>
        </p:nvSpPr>
        <p:spPr>
          <a:xfrm>
            <a:off x="-19498" y="2035445"/>
            <a:ext cx="2533482" cy="3040884"/>
          </a:xfrm>
          <a:prstGeom prst="rect">
            <a:avLst/>
          </a:prstGeom>
          <a:solidFill>
            <a:srgbClr val="595959"/>
          </a:solidFill>
          <a:ln>
            <a:noFill/>
          </a:ln>
        </p:spPr>
        <p:txBody>
          <a:bodyPr spcFirstLastPara="1" wrap="square" lIns="50800" tIns="50800" rIns="50800" bIns="50800" anchor="ctr" anchorCtr="0">
            <a:noAutofit/>
          </a:bodyPr>
          <a:lstStyle/>
          <a:p>
            <a:pPr marL="0" marR="0" lvl="0" indent="0" algn="r" rtl="0">
              <a:spcBef>
                <a:spcPts val="0"/>
              </a:spcBef>
              <a:spcAft>
                <a:spcPts val="0"/>
              </a:spcAft>
              <a:buNone/>
            </a:pPr>
            <a:endParaRPr sz="1800">
              <a:solidFill>
                <a:schemeClr val="dk1"/>
              </a:solidFill>
              <a:latin typeface="Calibri"/>
              <a:ea typeface="Calibri"/>
              <a:cs typeface="Calibri"/>
              <a:sym typeface="Calibri"/>
            </a:endParaRPr>
          </a:p>
        </p:txBody>
      </p:sp>
      <p:sp>
        <p:nvSpPr>
          <p:cNvPr id="117" name="Google Shape;117;p11"/>
          <p:cNvSpPr/>
          <p:nvPr/>
        </p:nvSpPr>
        <p:spPr>
          <a:xfrm>
            <a:off x="943056" y="4709179"/>
            <a:ext cx="495897" cy="94934"/>
          </a:xfrm>
          <a:prstGeom prst="rect">
            <a:avLst/>
          </a:prstGeom>
          <a:solidFill>
            <a:srgbClr val="E88B31"/>
          </a:solidFill>
          <a:ln>
            <a:noFill/>
          </a:ln>
        </p:spPr>
        <p:txBody>
          <a:bodyPr spcFirstLastPara="1" wrap="square" lIns="50800" tIns="50800" rIns="50800" bIns="508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118" name="Google Shape;118;p11" descr="Image"/>
          <p:cNvPicPr preferRelativeResize="0"/>
          <p:nvPr/>
        </p:nvPicPr>
        <p:blipFill rotWithShape="1">
          <a:blip r:embed="rId2">
            <a:alphaModFix/>
          </a:blip>
          <a:srcRect/>
          <a:stretch/>
        </p:blipFill>
        <p:spPr>
          <a:xfrm>
            <a:off x="768008" y="2389152"/>
            <a:ext cx="845994" cy="1046690"/>
          </a:xfrm>
          <a:prstGeom prst="rect">
            <a:avLst/>
          </a:prstGeom>
          <a:noFill/>
          <a:ln>
            <a:noFill/>
          </a:ln>
        </p:spPr>
      </p:pic>
      <p:sp>
        <p:nvSpPr>
          <p:cNvPr id="119" name="Google Shape;119;p11"/>
          <p:cNvSpPr txBox="1"/>
          <p:nvPr/>
        </p:nvSpPr>
        <p:spPr>
          <a:xfrm>
            <a:off x="143560" y="3429000"/>
            <a:ext cx="2215327" cy="780278"/>
          </a:xfrm>
          <a:prstGeom prst="rect">
            <a:avLst/>
          </a:prstGeom>
          <a:noFill/>
          <a:ln>
            <a:noFill/>
          </a:ln>
        </p:spPr>
        <p:txBody>
          <a:bodyPr spcFirstLastPara="1" wrap="square" lIns="50800" tIns="50800" rIns="50800" bIns="50800" anchor="ctr" anchorCtr="0">
            <a:spAutoFit/>
          </a:bodyPr>
          <a:lstStyle/>
          <a:p>
            <a:pPr marL="0" marR="0" lvl="0" indent="0" algn="ctr" rtl="0">
              <a:lnSpc>
                <a:spcPct val="361111"/>
              </a:lnSpc>
              <a:spcBef>
                <a:spcPts val="0"/>
              </a:spcBef>
              <a:spcAft>
                <a:spcPts val="0"/>
              </a:spcAft>
              <a:buNone/>
            </a:pPr>
            <a:r>
              <a:rPr lang="en-US" sz="1800">
                <a:solidFill>
                  <a:srgbClr val="FFFFFF"/>
                </a:solidFill>
                <a:latin typeface="Arial"/>
                <a:ea typeface="Arial"/>
                <a:cs typeface="Arial"/>
                <a:sym typeface="Arial"/>
              </a:rPr>
              <a:t>Click to Edit</a:t>
            </a:r>
            <a:endParaRPr sz="1800">
              <a:solidFill>
                <a:schemeClr val="dk1"/>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3"/>
          <p:cNvSpPr txBox="1">
            <a:spLocks noGrp="1"/>
          </p:cNvSpPr>
          <p:nvPr>
            <p:ph type="title"/>
          </p:nvPr>
        </p:nvSpPr>
        <p:spPr>
          <a:xfrm>
            <a:off x="2708694" y="365125"/>
            <a:ext cx="8645106"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4400"/>
              <a:buFont typeface="Arial"/>
              <a:buNone/>
              <a:defRPr>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3"/>
          <p:cNvSpPr txBox="1">
            <a:spLocks noGrp="1"/>
          </p:cNvSpPr>
          <p:nvPr>
            <p:ph type="body" idx="1"/>
          </p:nvPr>
        </p:nvSpPr>
        <p:spPr>
          <a:xfrm>
            <a:off x="2708694" y="1825625"/>
            <a:ext cx="8645106" cy="4351338"/>
          </a:xfrm>
          <a:prstGeom prst="rect">
            <a:avLst/>
          </a:prstGeom>
          <a:noFill/>
          <a:ln>
            <a:noFill/>
          </a:ln>
        </p:spPr>
        <p:txBody>
          <a:bodyPr spcFirstLastPara="1" wrap="square" lIns="91425" tIns="45700" rIns="91425" bIns="45700" anchor="t" anchorCtr="0">
            <a:normAutofit/>
          </a:bodyPr>
          <a:lstStyle>
            <a:lvl1pPr marL="457200" lvl="0" indent="-406400" algn="l">
              <a:lnSpc>
                <a:spcPct val="90000"/>
              </a:lnSpc>
              <a:spcBef>
                <a:spcPts val="1000"/>
              </a:spcBef>
              <a:spcAft>
                <a:spcPts val="0"/>
              </a:spcAft>
              <a:buClr>
                <a:schemeClr val="dk1"/>
              </a:buClr>
              <a:buSzPts val="2800"/>
              <a:buChar char="•"/>
              <a:defRPr>
                <a:latin typeface="Arial"/>
                <a:ea typeface="Arial"/>
                <a:cs typeface="Arial"/>
                <a:sym typeface="Arial"/>
              </a:defRPr>
            </a:lvl1pPr>
            <a:lvl2pPr marL="914400" lvl="1" indent="-381000" algn="l">
              <a:lnSpc>
                <a:spcPct val="90000"/>
              </a:lnSpc>
              <a:spcBef>
                <a:spcPts val="500"/>
              </a:spcBef>
              <a:spcAft>
                <a:spcPts val="0"/>
              </a:spcAft>
              <a:buClr>
                <a:schemeClr val="dk1"/>
              </a:buClr>
              <a:buSzPts val="2400"/>
              <a:buChar char="•"/>
              <a:defRPr>
                <a:latin typeface="Arial"/>
                <a:ea typeface="Arial"/>
                <a:cs typeface="Arial"/>
                <a:sym typeface="Arial"/>
              </a:defRPr>
            </a:lvl2pPr>
            <a:lvl3pPr marL="1371600" lvl="2" indent="-355600" algn="l">
              <a:lnSpc>
                <a:spcPct val="90000"/>
              </a:lnSpc>
              <a:spcBef>
                <a:spcPts val="500"/>
              </a:spcBef>
              <a:spcAft>
                <a:spcPts val="0"/>
              </a:spcAft>
              <a:buClr>
                <a:schemeClr val="dk1"/>
              </a:buClr>
              <a:buSzPts val="2000"/>
              <a:buChar char="•"/>
              <a:defRPr>
                <a:latin typeface="Arial"/>
                <a:ea typeface="Arial"/>
                <a:cs typeface="Arial"/>
                <a:sym typeface="Arial"/>
              </a:defRPr>
            </a:lvl3pPr>
            <a:lvl4pPr marL="1828800" lvl="3" indent="-342900" algn="l">
              <a:lnSpc>
                <a:spcPct val="90000"/>
              </a:lnSpc>
              <a:spcBef>
                <a:spcPts val="500"/>
              </a:spcBef>
              <a:spcAft>
                <a:spcPts val="0"/>
              </a:spcAft>
              <a:buClr>
                <a:schemeClr val="dk1"/>
              </a:buClr>
              <a:buSzPts val="1800"/>
              <a:buChar char="•"/>
              <a:defRPr>
                <a:latin typeface="Arial"/>
                <a:ea typeface="Arial"/>
                <a:cs typeface="Arial"/>
                <a:sym typeface="Arial"/>
              </a:defRPr>
            </a:lvl4pPr>
            <a:lvl5pPr marL="2286000" lvl="4" indent="-342900" algn="l">
              <a:lnSpc>
                <a:spcPct val="90000"/>
              </a:lnSpc>
              <a:spcBef>
                <a:spcPts val="500"/>
              </a:spcBef>
              <a:spcAft>
                <a:spcPts val="0"/>
              </a:spcAft>
              <a:buClr>
                <a:schemeClr val="dk1"/>
              </a:buClr>
              <a:buSzPts val="1800"/>
              <a:buChar char="•"/>
              <a:defRPr>
                <a:latin typeface="Arial"/>
                <a:ea typeface="Arial"/>
                <a:cs typeface="Arial"/>
                <a:sym typeface="Aria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 name="Google Shape;24;p3"/>
          <p:cNvSpPr txBox="1">
            <a:spLocks noGrp="1"/>
          </p:cNvSpPr>
          <p:nvPr>
            <p:ph type="dt" idx="10"/>
          </p:nvPr>
        </p:nvSpPr>
        <p:spPr>
          <a:xfrm>
            <a:off x="2093842" y="6356350"/>
            <a:ext cx="1487557"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7" name="Google Shape;27;p3"/>
          <p:cNvSpPr/>
          <p:nvPr/>
        </p:nvSpPr>
        <p:spPr>
          <a:xfrm>
            <a:off x="381000" y="-6252"/>
            <a:ext cx="1620010" cy="6864252"/>
          </a:xfrm>
          <a:prstGeom prst="rect">
            <a:avLst/>
          </a:prstGeom>
          <a:solidFill>
            <a:srgbClr val="E88B31"/>
          </a:solidFill>
          <a:ln>
            <a:noFill/>
          </a:ln>
        </p:spPr>
        <p:txBody>
          <a:bodyPr spcFirstLastPara="1" wrap="square" lIns="50800" tIns="50800" rIns="50800" bIns="508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8" name="Google Shape;28;p3"/>
          <p:cNvSpPr/>
          <p:nvPr/>
        </p:nvSpPr>
        <p:spPr>
          <a:xfrm>
            <a:off x="-19498" y="2035445"/>
            <a:ext cx="2533482" cy="3040884"/>
          </a:xfrm>
          <a:prstGeom prst="rect">
            <a:avLst/>
          </a:prstGeom>
          <a:solidFill>
            <a:srgbClr val="595959"/>
          </a:solidFill>
          <a:ln>
            <a:noFill/>
          </a:ln>
        </p:spPr>
        <p:txBody>
          <a:bodyPr spcFirstLastPara="1" wrap="square" lIns="50800" tIns="50800" rIns="50800" bIns="50800" anchor="ctr" anchorCtr="0">
            <a:noAutofit/>
          </a:bodyPr>
          <a:lstStyle/>
          <a:p>
            <a:pPr marL="0" marR="0" lvl="0" indent="0" algn="r" rtl="0">
              <a:spcBef>
                <a:spcPts val="0"/>
              </a:spcBef>
              <a:spcAft>
                <a:spcPts val="0"/>
              </a:spcAft>
              <a:buNone/>
            </a:pPr>
            <a:endParaRPr sz="1800">
              <a:solidFill>
                <a:schemeClr val="dk1"/>
              </a:solidFill>
              <a:latin typeface="Calibri"/>
              <a:ea typeface="Calibri"/>
              <a:cs typeface="Calibri"/>
              <a:sym typeface="Calibri"/>
            </a:endParaRPr>
          </a:p>
        </p:txBody>
      </p:sp>
      <p:sp>
        <p:nvSpPr>
          <p:cNvPr id="29" name="Google Shape;29;p3"/>
          <p:cNvSpPr/>
          <p:nvPr/>
        </p:nvSpPr>
        <p:spPr>
          <a:xfrm>
            <a:off x="943056" y="4709179"/>
            <a:ext cx="495897" cy="94934"/>
          </a:xfrm>
          <a:prstGeom prst="rect">
            <a:avLst/>
          </a:prstGeom>
          <a:solidFill>
            <a:srgbClr val="E88B31"/>
          </a:solidFill>
          <a:ln>
            <a:noFill/>
          </a:ln>
        </p:spPr>
        <p:txBody>
          <a:bodyPr spcFirstLastPara="1" wrap="square" lIns="50800" tIns="50800" rIns="50800" bIns="508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30" name="Google Shape;30;p3" descr="Image"/>
          <p:cNvPicPr preferRelativeResize="0"/>
          <p:nvPr/>
        </p:nvPicPr>
        <p:blipFill rotWithShape="1">
          <a:blip r:embed="rId2">
            <a:alphaModFix/>
          </a:blip>
          <a:srcRect/>
          <a:stretch/>
        </p:blipFill>
        <p:spPr>
          <a:xfrm>
            <a:off x="768008" y="2389152"/>
            <a:ext cx="845994" cy="1046690"/>
          </a:xfrm>
          <a:prstGeom prst="rect">
            <a:avLst/>
          </a:prstGeom>
          <a:noFill/>
          <a:ln>
            <a:noFill/>
          </a:ln>
        </p:spPr>
      </p:pic>
      <p:sp>
        <p:nvSpPr>
          <p:cNvPr id="31" name="Google Shape;31;p3"/>
          <p:cNvSpPr txBox="1"/>
          <p:nvPr/>
        </p:nvSpPr>
        <p:spPr>
          <a:xfrm>
            <a:off x="530567" y="3429000"/>
            <a:ext cx="1320874" cy="780278"/>
          </a:xfrm>
          <a:prstGeom prst="rect">
            <a:avLst/>
          </a:prstGeom>
          <a:noFill/>
          <a:ln>
            <a:noFill/>
          </a:ln>
        </p:spPr>
        <p:txBody>
          <a:bodyPr spcFirstLastPara="1" wrap="square" lIns="50800" tIns="50800" rIns="50800" bIns="50800" anchor="ctr" anchorCtr="0">
            <a:spAutoFit/>
          </a:bodyPr>
          <a:lstStyle/>
          <a:p>
            <a:pPr marL="0" marR="0" lvl="0" indent="0" algn="l" rtl="0">
              <a:lnSpc>
                <a:spcPct val="361111"/>
              </a:lnSpc>
              <a:spcBef>
                <a:spcPts val="0"/>
              </a:spcBef>
              <a:spcAft>
                <a:spcPts val="0"/>
              </a:spcAft>
              <a:buNone/>
            </a:pPr>
            <a:r>
              <a:rPr lang="en-US" sz="1800">
                <a:solidFill>
                  <a:srgbClr val="FFFFFF"/>
                </a:solidFill>
                <a:latin typeface="Arial"/>
                <a:ea typeface="Arial"/>
                <a:cs typeface="Arial"/>
                <a:sym typeface="Arial"/>
              </a:rPr>
              <a:t>Click to Edit</a:t>
            </a:r>
            <a:endParaRPr sz="1800">
              <a:solidFill>
                <a:schemeClr val="dk1"/>
              </a:solidFill>
              <a:latin typeface="Arial"/>
              <a:ea typeface="Arial"/>
              <a:cs typeface="Arial"/>
              <a:sym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2"/>
        <p:cNvGrpSpPr/>
        <p:nvPr/>
      </p:nvGrpSpPr>
      <p:grpSpPr>
        <a:xfrm>
          <a:off x="0" y="0"/>
          <a:ext cx="0" cy="0"/>
          <a:chOff x="0" y="0"/>
          <a:chExt cx="0" cy="0"/>
        </a:xfrm>
      </p:grpSpPr>
      <p:sp>
        <p:nvSpPr>
          <p:cNvPr id="33" name="Google Shape;33;p4"/>
          <p:cNvSpPr txBox="1">
            <a:spLocks noGrp="1"/>
          </p:cNvSpPr>
          <p:nvPr>
            <p:ph type="title"/>
          </p:nvPr>
        </p:nvSpPr>
        <p:spPr>
          <a:xfrm>
            <a:off x="2663550" y="1709738"/>
            <a:ext cx="8683899"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Arial"/>
              <a:buNone/>
              <a:defRPr sz="6000">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4" name="Google Shape;34;p4"/>
          <p:cNvSpPr txBox="1">
            <a:spLocks noGrp="1"/>
          </p:cNvSpPr>
          <p:nvPr>
            <p:ph type="body" idx="1"/>
          </p:nvPr>
        </p:nvSpPr>
        <p:spPr>
          <a:xfrm>
            <a:off x="2663550" y="4589463"/>
            <a:ext cx="86839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latin typeface="Arial"/>
                <a:ea typeface="Arial"/>
                <a:cs typeface="Arial"/>
                <a:sym typeface="Aria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5" name="Google Shape;35;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 name="Google Shape;36;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 name="Google Shape;37;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38" name="Google Shape;38;p4"/>
          <p:cNvSpPr/>
          <p:nvPr/>
        </p:nvSpPr>
        <p:spPr>
          <a:xfrm>
            <a:off x="381000" y="-6252"/>
            <a:ext cx="1620010" cy="6844316"/>
          </a:xfrm>
          <a:prstGeom prst="rect">
            <a:avLst/>
          </a:prstGeom>
          <a:solidFill>
            <a:srgbClr val="E88B31"/>
          </a:solidFill>
          <a:ln>
            <a:noFill/>
          </a:ln>
        </p:spPr>
        <p:txBody>
          <a:bodyPr spcFirstLastPara="1" wrap="square" lIns="50800" tIns="50800" rIns="50800" bIns="508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9" name="Google Shape;39;p4"/>
          <p:cNvSpPr/>
          <p:nvPr/>
        </p:nvSpPr>
        <p:spPr>
          <a:xfrm>
            <a:off x="-19498" y="2035445"/>
            <a:ext cx="2533482" cy="3040884"/>
          </a:xfrm>
          <a:prstGeom prst="rect">
            <a:avLst/>
          </a:prstGeom>
          <a:solidFill>
            <a:srgbClr val="595959"/>
          </a:solidFill>
          <a:ln>
            <a:noFill/>
          </a:ln>
        </p:spPr>
        <p:txBody>
          <a:bodyPr spcFirstLastPara="1" wrap="square" lIns="50800" tIns="50800" rIns="50800" bIns="50800" anchor="ctr" anchorCtr="0">
            <a:noAutofit/>
          </a:bodyPr>
          <a:lstStyle/>
          <a:p>
            <a:pPr marL="0" marR="0" lvl="0" indent="0" algn="r" rtl="0">
              <a:spcBef>
                <a:spcPts val="0"/>
              </a:spcBef>
              <a:spcAft>
                <a:spcPts val="0"/>
              </a:spcAft>
              <a:buNone/>
            </a:pPr>
            <a:endParaRPr sz="1800">
              <a:solidFill>
                <a:schemeClr val="dk1"/>
              </a:solidFill>
              <a:latin typeface="Calibri"/>
              <a:ea typeface="Calibri"/>
              <a:cs typeface="Calibri"/>
              <a:sym typeface="Calibri"/>
            </a:endParaRPr>
          </a:p>
        </p:txBody>
      </p:sp>
      <p:sp>
        <p:nvSpPr>
          <p:cNvPr id="40" name="Google Shape;40;p4"/>
          <p:cNvSpPr/>
          <p:nvPr/>
        </p:nvSpPr>
        <p:spPr>
          <a:xfrm>
            <a:off x="943056" y="4709179"/>
            <a:ext cx="495897" cy="94934"/>
          </a:xfrm>
          <a:prstGeom prst="rect">
            <a:avLst/>
          </a:prstGeom>
          <a:solidFill>
            <a:srgbClr val="E88B31"/>
          </a:solidFill>
          <a:ln>
            <a:noFill/>
          </a:ln>
        </p:spPr>
        <p:txBody>
          <a:bodyPr spcFirstLastPara="1" wrap="square" lIns="50800" tIns="50800" rIns="50800" bIns="508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41" name="Google Shape;41;p4" descr="Image"/>
          <p:cNvPicPr preferRelativeResize="0"/>
          <p:nvPr/>
        </p:nvPicPr>
        <p:blipFill rotWithShape="1">
          <a:blip r:embed="rId2">
            <a:alphaModFix/>
          </a:blip>
          <a:srcRect/>
          <a:stretch/>
        </p:blipFill>
        <p:spPr>
          <a:xfrm>
            <a:off x="768008" y="2389152"/>
            <a:ext cx="845994" cy="1046690"/>
          </a:xfrm>
          <a:prstGeom prst="rect">
            <a:avLst/>
          </a:prstGeom>
          <a:noFill/>
          <a:ln>
            <a:noFill/>
          </a:ln>
        </p:spPr>
      </p:pic>
      <p:sp>
        <p:nvSpPr>
          <p:cNvPr id="42" name="Google Shape;42;p4"/>
          <p:cNvSpPr txBox="1"/>
          <p:nvPr/>
        </p:nvSpPr>
        <p:spPr>
          <a:xfrm>
            <a:off x="530567" y="3429000"/>
            <a:ext cx="1320874" cy="780278"/>
          </a:xfrm>
          <a:prstGeom prst="rect">
            <a:avLst/>
          </a:prstGeom>
          <a:noFill/>
          <a:ln>
            <a:noFill/>
          </a:ln>
        </p:spPr>
        <p:txBody>
          <a:bodyPr spcFirstLastPara="1" wrap="square" lIns="50800" tIns="50800" rIns="50800" bIns="50800" anchor="ctr" anchorCtr="0">
            <a:spAutoFit/>
          </a:bodyPr>
          <a:lstStyle/>
          <a:p>
            <a:pPr marL="0" marR="0" lvl="0" indent="0" algn="l" rtl="0">
              <a:lnSpc>
                <a:spcPct val="361111"/>
              </a:lnSpc>
              <a:spcBef>
                <a:spcPts val="0"/>
              </a:spcBef>
              <a:spcAft>
                <a:spcPts val="0"/>
              </a:spcAft>
              <a:buNone/>
            </a:pPr>
            <a:r>
              <a:rPr lang="en-US" sz="1800">
                <a:solidFill>
                  <a:srgbClr val="FFFFFF"/>
                </a:solidFill>
                <a:latin typeface="Arial"/>
                <a:ea typeface="Arial"/>
                <a:cs typeface="Arial"/>
                <a:sym typeface="Arial"/>
              </a:rPr>
              <a:t>Click to Edit</a:t>
            </a:r>
            <a:endParaRPr sz="1800">
              <a:solidFill>
                <a:schemeClr val="dk1"/>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3"/>
        <p:cNvGrpSpPr/>
        <p:nvPr/>
      </p:nvGrpSpPr>
      <p:grpSpPr>
        <a:xfrm>
          <a:off x="0" y="0"/>
          <a:ext cx="0" cy="0"/>
          <a:chOff x="0" y="0"/>
          <a:chExt cx="0" cy="0"/>
        </a:xfrm>
      </p:grpSpPr>
      <p:sp>
        <p:nvSpPr>
          <p:cNvPr id="44" name="Google Shape;44;p5"/>
          <p:cNvSpPr txBox="1">
            <a:spLocks noGrp="1"/>
          </p:cNvSpPr>
          <p:nvPr>
            <p:ph type="title"/>
          </p:nvPr>
        </p:nvSpPr>
        <p:spPr>
          <a:xfrm>
            <a:off x="2676938" y="365125"/>
            <a:ext cx="8676861"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4400"/>
              <a:buFont typeface="Arial"/>
              <a:buNone/>
              <a:defRPr>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5" name="Google Shape;45;p5"/>
          <p:cNvSpPr txBox="1">
            <a:spLocks noGrp="1"/>
          </p:cNvSpPr>
          <p:nvPr>
            <p:ph type="body" idx="1"/>
          </p:nvPr>
        </p:nvSpPr>
        <p:spPr>
          <a:xfrm>
            <a:off x="2676939" y="1825625"/>
            <a:ext cx="4412492" cy="4351338"/>
          </a:xfrm>
          <a:prstGeom prst="rect">
            <a:avLst/>
          </a:prstGeom>
          <a:noFill/>
          <a:ln>
            <a:noFill/>
          </a:ln>
        </p:spPr>
        <p:txBody>
          <a:bodyPr spcFirstLastPara="1" wrap="square" lIns="91425" tIns="45700" rIns="91425" bIns="45700" anchor="t" anchorCtr="0">
            <a:normAutofit/>
          </a:bodyPr>
          <a:lstStyle>
            <a:lvl1pPr marL="457200" lvl="0" indent="-406400" algn="l">
              <a:lnSpc>
                <a:spcPct val="90000"/>
              </a:lnSpc>
              <a:spcBef>
                <a:spcPts val="1000"/>
              </a:spcBef>
              <a:spcAft>
                <a:spcPts val="0"/>
              </a:spcAft>
              <a:buClr>
                <a:schemeClr val="dk1"/>
              </a:buClr>
              <a:buSzPts val="2800"/>
              <a:buChar char="•"/>
              <a:defRPr>
                <a:latin typeface="Arial"/>
                <a:ea typeface="Arial"/>
                <a:cs typeface="Arial"/>
                <a:sym typeface="Arial"/>
              </a:defRPr>
            </a:lvl1pPr>
            <a:lvl2pPr marL="914400" lvl="1" indent="-381000" algn="l">
              <a:lnSpc>
                <a:spcPct val="90000"/>
              </a:lnSpc>
              <a:spcBef>
                <a:spcPts val="500"/>
              </a:spcBef>
              <a:spcAft>
                <a:spcPts val="0"/>
              </a:spcAft>
              <a:buClr>
                <a:schemeClr val="dk1"/>
              </a:buClr>
              <a:buSzPts val="2400"/>
              <a:buChar char="•"/>
              <a:defRPr>
                <a:latin typeface="Arial"/>
                <a:ea typeface="Arial"/>
                <a:cs typeface="Arial"/>
                <a:sym typeface="Arial"/>
              </a:defRPr>
            </a:lvl2pPr>
            <a:lvl3pPr marL="1371600" lvl="2" indent="-355600" algn="l">
              <a:lnSpc>
                <a:spcPct val="90000"/>
              </a:lnSpc>
              <a:spcBef>
                <a:spcPts val="500"/>
              </a:spcBef>
              <a:spcAft>
                <a:spcPts val="0"/>
              </a:spcAft>
              <a:buClr>
                <a:schemeClr val="dk1"/>
              </a:buClr>
              <a:buSzPts val="2000"/>
              <a:buChar char="•"/>
              <a:defRPr>
                <a:latin typeface="Arial"/>
                <a:ea typeface="Arial"/>
                <a:cs typeface="Arial"/>
                <a:sym typeface="Arial"/>
              </a:defRPr>
            </a:lvl3pPr>
            <a:lvl4pPr marL="1828800" lvl="3" indent="-342900" algn="l">
              <a:lnSpc>
                <a:spcPct val="90000"/>
              </a:lnSpc>
              <a:spcBef>
                <a:spcPts val="500"/>
              </a:spcBef>
              <a:spcAft>
                <a:spcPts val="0"/>
              </a:spcAft>
              <a:buClr>
                <a:schemeClr val="dk1"/>
              </a:buClr>
              <a:buSzPts val="1800"/>
              <a:buChar char="•"/>
              <a:defRPr>
                <a:latin typeface="Arial"/>
                <a:ea typeface="Arial"/>
                <a:cs typeface="Arial"/>
                <a:sym typeface="Arial"/>
              </a:defRPr>
            </a:lvl4pPr>
            <a:lvl5pPr marL="2286000" lvl="4" indent="-342900" algn="l">
              <a:lnSpc>
                <a:spcPct val="90000"/>
              </a:lnSpc>
              <a:spcBef>
                <a:spcPts val="500"/>
              </a:spcBef>
              <a:spcAft>
                <a:spcPts val="0"/>
              </a:spcAft>
              <a:buClr>
                <a:schemeClr val="dk1"/>
              </a:buClr>
              <a:buSzPts val="1800"/>
              <a:buChar char="•"/>
              <a:defRPr>
                <a:latin typeface="Arial"/>
                <a:ea typeface="Arial"/>
                <a:cs typeface="Arial"/>
                <a:sym typeface="Aria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6" name="Google Shape;46;p5"/>
          <p:cNvSpPr txBox="1">
            <a:spLocks noGrp="1"/>
          </p:cNvSpPr>
          <p:nvPr>
            <p:ph type="body" idx="2"/>
          </p:nvPr>
        </p:nvSpPr>
        <p:spPr>
          <a:xfrm>
            <a:off x="7238999" y="1825625"/>
            <a:ext cx="4114800" cy="4351338"/>
          </a:xfrm>
          <a:prstGeom prst="rect">
            <a:avLst/>
          </a:prstGeom>
          <a:noFill/>
          <a:ln>
            <a:noFill/>
          </a:ln>
        </p:spPr>
        <p:txBody>
          <a:bodyPr spcFirstLastPara="1" wrap="square" lIns="91425" tIns="45700" rIns="91425" bIns="45700" anchor="t" anchorCtr="0">
            <a:normAutofit/>
          </a:bodyPr>
          <a:lstStyle>
            <a:lvl1pPr marL="457200" lvl="0" indent="-406400" algn="l">
              <a:lnSpc>
                <a:spcPct val="90000"/>
              </a:lnSpc>
              <a:spcBef>
                <a:spcPts val="1000"/>
              </a:spcBef>
              <a:spcAft>
                <a:spcPts val="0"/>
              </a:spcAft>
              <a:buClr>
                <a:schemeClr val="dk1"/>
              </a:buClr>
              <a:buSzPts val="2800"/>
              <a:buChar char="•"/>
              <a:defRPr>
                <a:latin typeface="Arial"/>
                <a:ea typeface="Arial"/>
                <a:cs typeface="Arial"/>
                <a:sym typeface="Arial"/>
              </a:defRPr>
            </a:lvl1pPr>
            <a:lvl2pPr marL="914400" lvl="1" indent="-381000" algn="l">
              <a:lnSpc>
                <a:spcPct val="90000"/>
              </a:lnSpc>
              <a:spcBef>
                <a:spcPts val="500"/>
              </a:spcBef>
              <a:spcAft>
                <a:spcPts val="0"/>
              </a:spcAft>
              <a:buClr>
                <a:schemeClr val="dk1"/>
              </a:buClr>
              <a:buSzPts val="2400"/>
              <a:buChar char="•"/>
              <a:defRPr>
                <a:latin typeface="Arial"/>
                <a:ea typeface="Arial"/>
                <a:cs typeface="Arial"/>
                <a:sym typeface="Arial"/>
              </a:defRPr>
            </a:lvl2pPr>
            <a:lvl3pPr marL="1371600" lvl="2" indent="-355600" algn="l">
              <a:lnSpc>
                <a:spcPct val="90000"/>
              </a:lnSpc>
              <a:spcBef>
                <a:spcPts val="500"/>
              </a:spcBef>
              <a:spcAft>
                <a:spcPts val="0"/>
              </a:spcAft>
              <a:buClr>
                <a:schemeClr val="dk1"/>
              </a:buClr>
              <a:buSzPts val="2000"/>
              <a:buChar char="•"/>
              <a:defRPr>
                <a:latin typeface="Arial"/>
                <a:ea typeface="Arial"/>
                <a:cs typeface="Arial"/>
                <a:sym typeface="Arial"/>
              </a:defRPr>
            </a:lvl3pPr>
            <a:lvl4pPr marL="1828800" lvl="3" indent="-342900" algn="l">
              <a:lnSpc>
                <a:spcPct val="90000"/>
              </a:lnSpc>
              <a:spcBef>
                <a:spcPts val="500"/>
              </a:spcBef>
              <a:spcAft>
                <a:spcPts val="0"/>
              </a:spcAft>
              <a:buClr>
                <a:schemeClr val="dk1"/>
              </a:buClr>
              <a:buSzPts val="1800"/>
              <a:buChar char="•"/>
              <a:defRPr>
                <a:latin typeface="Arial"/>
                <a:ea typeface="Arial"/>
                <a:cs typeface="Arial"/>
                <a:sym typeface="Arial"/>
              </a:defRPr>
            </a:lvl4pPr>
            <a:lvl5pPr marL="2286000" lvl="4" indent="-342900" algn="l">
              <a:lnSpc>
                <a:spcPct val="90000"/>
              </a:lnSpc>
              <a:spcBef>
                <a:spcPts val="500"/>
              </a:spcBef>
              <a:spcAft>
                <a:spcPts val="0"/>
              </a:spcAft>
              <a:buClr>
                <a:schemeClr val="dk1"/>
              </a:buClr>
              <a:buSzPts val="1800"/>
              <a:buChar char="•"/>
              <a:defRPr>
                <a:latin typeface="Arial"/>
                <a:ea typeface="Arial"/>
                <a:cs typeface="Arial"/>
                <a:sym typeface="Aria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7" name="Google Shape;47;p5"/>
          <p:cNvSpPr txBox="1">
            <a:spLocks noGrp="1"/>
          </p:cNvSpPr>
          <p:nvPr>
            <p:ph type="dt" idx="10"/>
          </p:nvPr>
        </p:nvSpPr>
        <p:spPr>
          <a:xfrm>
            <a:off x="2093842" y="6356350"/>
            <a:ext cx="1487557"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50" name="Google Shape;50;p5"/>
          <p:cNvSpPr/>
          <p:nvPr/>
        </p:nvSpPr>
        <p:spPr>
          <a:xfrm>
            <a:off x="381000" y="-6252"/>
            <a:ext cx="1620010" cy="6864252"/>
          </a:xfrm>
          <a:prstGeom prst="rect">
            <a:avLst/>
          </a:prstGeom>
          <a:solidFill>
            <a:srgbClr val="E88B31"/>
          </a:solidFill>
          <a:ln>
            <a:noFill/>
          </a:ln>
        </p:spPr>
        <p:txBody>
          <a:bodyPr spcFirstLastPara="1" wrap="square" lIns="50800" tIns="50800" rIns="50800" bIns="508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1" name="Google Shape;51;p5"/>
          <p:cNvSpPr/>
          <p:nvPr/>
        </p:nvSpPr>
        <p:spPr>
          <a:xfrm>
            <a:off x="-19498" y="2035445"/>
            <a:ext cx="2533482" cy="3040884"/>
          </a:xfrm>
          <a:prstGeom prst="rect">
            <a:avLst/>
          </a:prstGeom>
          <a:solidFill>
            <a:srgbClr val="595959"/>
          </a:solidFill>
          <a:ln>
            <a:noFill/>
          </a:ln>
        </p:spPr>
        <p:txBody>
          <a:bodyPr spcFirstLastPara="1" wrap="square" lIns="50800" tIns="50800" rIns="50800" bIns="50800" anchor="ctr" anchorCtr="0">
            <a:noAutofit/>
          </a:bodyPr>
          <a:lstStyle/>
          <a:p>
            <a:pPr marL="0" marR="0" lvl="0" indent="0" algn="r" rtl="0">
              <a:spcBef>
                <a:spcPts val="0"/>
              </a:spcBef>
              <a:spcAft>
                <a:spcPts val="0"/>
              </a:spcAft>
              <a:buNone/>
            </a:pPr>
            <a:endParaRPr sz="1800">
              <a:solidFill>
                <a:schemeClr val="dk1"/>
              </a:solidFill>
              <a:latin typeface="Calibri"/>
              <a:ea typeface="Calibri"/>
              <a:cs typeface="Calibri"/>
              <a:sym typeface="Calibri"/>
            </a:endParaRPr>
          </a:p>
        </p:txBody>
      </p:sp>
      <p:sp>
        <p:nvSpPr>
          <p:cNvPr id="52" name="Google Shape;52;p5"/>
          <p:cNvSpPr/>
          <p:nvPr/>
        </p:nvSpPr>
        <p:spPr>
          <a:xfrm>
            <a:off x="943056" y="4709179"/>
            <a:ext cx="495897" cy="94934"/>
          </a:xfrm>
          <a:prstGeom prst="rect">
            <a:avLst/>
          </a:prstGeom>
          <a:solidFill>
            <a:srgbClr val="E88B31"/>
          </a:solidFill>
          <a:ln>
            <a:noFill/>
          </a:ln>
        </p:spPr>
        <p:txBody>
          <a:bodyPr spcFirstLastPara="1" wrap="square" lIns="50800" tIns="50800" rIns="50800" bIns="508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53" name="Google Shape;53;p5" descr="Image"/>
          <p:cNvPicPr preferRelativeResize="0"/>
          <p:nvPr/>
        </p:nvPicPr>
        <p:blipFill rotWithShape="1">
          <a:blip r:embed="rId2">
            <a:alphaModFix/>
          </a:blip>
          <a:srcRect/>
          <a:stretch/>
        </p:blipFill>
        <p:spPr>
          <a:xfrm>
            <a:off x="768008" y="2389152"/>
            <a:ext cx="845994" cy="1046690"/>
          </a:xfrm>
          <a:prstGeom prst="rect">
            <a:avLst/>
          </a:prstGeom>
          <a:noFill/>
          <a:ln>
            <a:noFill/>
          </a:ln>
        </p:spPr>
      </p:pic>
      <p:sp>
        <p:nvSpPr>
          <p:cNvPr id="54" name="Google Shape;54;p5"/>
          <p:cNvSpPr txBox="1"/>
          <p:nvPr/>
        </p:nvSpPr>
        <p:spPr>
          <a:xfrm>
            <a:off x="530567" y="3429000"/>
            <a:ext cx="1320874" cy="780278"/>
          </a:xfrm>
          <a:prstGeom prst="rect">
            <a:avLst/>
          </a:prstGeom>
          <a:noFill/>
          <a:ln>
            <a:noFill/>
          </a:ln>
        </p:spPr>
        <p:txBody>
          <a:bodyPr spcFirstLastPara="1" wrap="square" lIns="50800" tIns="50800" rIns="50800" bIns="50800" anchor="ctr" anchorCtr="0">
            <a:spAutoFit/>
          </a:bodyPr>
          <a:lstStyle/>
          <a:p>
            <a:pPr marL="0" marR="0" lvl="0" indent="0" algn="l" rtl="0">
              <a:lnSpc>
                <a:spcPct val="361111"/>
              </a:lnSpc>
              <a:spcBef>
                <a:spcPts val="0"/>
              </a:spcBef>
              <a:spcAft>
                <a:spcPts val="0"/>
              </a:spcAft>
              <a:buNone/>
            </a:pPr>
            <a:r>
              <a:rPr lang="en-US" sz="1800">
                <a:solidFill>
                  <a:srgbClr val="FFFFFF"/>
                </a:solidFill>
                <a:latin typeface="Arial"/>
                <a:ea typeface="Arial"/>
                <a:cs typeface="Arial"/>
                <a:sym typeface="Arial"/>
              </a:rPr>
              <a:t>Click to Edit</a:t>
            </a:r>
            <a:endParaRPr sz="1800">
              <a:solidFill>
                <a:schemeClr val="dk1"/>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5"/>
        <p:cNvGrpSpPr/>
        <p:nvPr/>
      </p:nvGrpSpPr>
      <p:grpSpPr>
        <a:xfrm>
          <a:off x="0" y="0"/>
          <a:ext cx="0" cy="0"/>
          <a:chOff x="0" y="0"/>
          <a:chExt cx="0" cy="0"/>
        </a:xfrm>
      </p:grpSpPr>
      <p:sp>
        <p:nvSpPr>
          <p:cNvPr id="56" name="Google Shape;56;p6"/>
          <p:cNvSpPr txBox="1">
            <a:spLocks noGrp="1"/>
          </p:cNvSpPr>
          <p:nvPr>
            <p:ph type="title"/>
          </p:nvPr>
        </p:nvSpPr>
        <p:spPr>
          <a:xfrm>
            <a:off x="2650434" y="365125"/>
            <a:ext cx="8703365"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4400"/>
              <a:buFont typeface="Arial"/>
              <a:buNone/>
              <a:defRPr>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7" name="Google Shape;57;p6"/>
          <p:cNvSpPr txBox="1">
            <a:spLocks noGrp="1"/>
          </p:cNvSpPr>
          <p:nvPr>
            <p:ph type="dt" idx="10"/>
          </p:nvPr>
        </p:nvSpPr>
        <p:spPr>
          <a:xfrm>
            <a:off x="2173356" y="6356350"/>
            <a:ext cx="1408043"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8" name="Google Shape;58;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60" name="Google Shape;60;p6"/>
          <p:cNvSpPr/>
          <p:nvPr/>
        </p:nvSpPr>
        <p:spPr>
          <a:xfrm>
            <a:off x="381000" y="-6252"/>
            <a:ext cx="1620010" cy="6864252"/>
          </a:xfrm>
          <a:prstGeom prst="rect">
            <a:avLst/>
          </a:prstGeom>
          <a:solidFill>
            <a:srgbClr val="E88B31"/>
          </a:solidFill>
          <a:ln>
            <a:noFill/>
          </a:ln>
        </p:spPr>
        <p:txBody>
          <a:bodyPr spcFirstLastPara="1" wrap="square" lIns="50800" tIns="50800" rIns="50800" bIns="508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1" name="Google Shape;61;p6"/>
          <p:cNvSpPr/>
          <p:nvPr/>
        </p:nvSpPr>
        <p:spPr>
          <a:xfrm>
            <a:off x="-19498" y="2035445"/>
            <a:ext cx="2533482" cy="3040884"/>
          </a:xfrm>
          <a:prstGeom prst="rect">
            <a:avLst/>
          </a:prstGeom>
          <a:solidFill>
            <a:srgbClr val="595959"/>
          </a:solidFill>
          <a:ln>
            <a:noFill/>
          </a:ln>
        </p:spPr>
        <p:txBody>
          <a:bodyPr spcFirstLastPara="1" wrap="square" lIns="50800" tIns="50800" rIns="50800" bIns="50800" anchor="ctr" anchorCtr="0">
            <a:noAutofit/>
          </a:bodyPr>
          <a:lstStyle/>
          <a:p>
            <a:pPr marL="0" marR="0" lvl="0" indent="0" algn="r" rtl="0">
              <a:spcBef>
                <a:spcPts val="0"/>
              </a:spcBef>
              <a:spcAft>
                <a:spcPts val="0"/>
              </a:spcAft>
              <a:buNone/>
            </a:pPr>
            <a:endParaRPr sz="1800">
              <a:solidFill>
                <a:schemeClr val="dk1"/>
              </a:solidFill>
              <a:latin typeface="Calibri"/>
              <a:ea typeface="Calibri"/>
              <a:cs typeface="Calibri"/>
              <a:sym typeface="Calibri"/>
            </a:endParaRPr>
          </a:p>
        </p:txBody>
      </p:sp>
      <p:sp>
        <p:nvSpPr>
          <p:cNvPr id="62" name="Google Shape;62;p6"/>
          <p:cNvSpPr/>
          <p:nvPr/>
        </p:nvSpPr>
        <p:spPr>
          <a:xfrm>
            <a:off x="943056" y="4709179"/>
            <a:ext cx="495897" cy="94934"/>
          </a:xfrm>
          <a:prstGeom prst="rect">
            <a:avLst/>
          </a:prstGeom>
          <a:solidFill>
            <a:srgbClr val="E88B31"/>
          </a:solidFill>
          <a:ln>
            <a:noFill/>
          </a:ln>
        </p:spPr>
        <p:txBody>
          <a:bodyPr spcFirstLastPara="1" wrap="square" lIns="50800" tIns="50800" rIns="50800" bIns="508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63" name="Google Shape;63;p6" descr="Image"/>
          <p:cNvPicPr preferRelativeResize="0"/>
          <p:nvPr/>
        </p:nvPicPr>
        <p:blipFill rotWithShape="1">
          <a:blip r:embed="rId2">
            <a:alphaModFix/>
          </a:blip>
          <a:srcRect/>
          <a:stretch/>
        </p:blipFill>
        <p:spPr>
          <a:xfrm>
            <a:off x="768008" y="2389152"/>
            <a:ext cx="845994" cy="1046690"/>
          </a:xfrm>
          <a:prstGeom prst="rect">
            <a:avLst/>
          </a:prstGeom>
          <a:noFill/>
          <a:ln>
            <a:noFill/>
          </a:ln>
        </p:spPr>
      </p:pic>
      <p:sp>
        <p:nvSpPr>
          <p:cNvPr id="64" name="Google Shape;64;p6"/>
          <p:cNvSpPr txBox="1"/>
          <p:nvPr/>
        </p:nvSpPr>
        <p:spPr>
          <a:xfrm>
            <a:off x="530567" y="3429000"/>
            <a:ext cx="1320874" cy="780278"/>
          </a:xfrm>
          <a:prstGeom prst="rect">
            <a:avLst/>
          </a:prstGeom>
          <a:noFill/>
          <a:ln>
            <a:noFill/>
          </a:ln>
        </p:spPr>
        <p:txBody>
          <a:bodyPr spcFirstLastPara="1" wrap="square" lIns="50800" tIns="50800" rIns="50800" bIns="50800" anchor="ctr" anchorCtr="0">
            <a:spAutoFit/>
          </a:bodyPr>
          <a:lstStyle/>
          <a:p>
            <a:pPr marL="0" marR="0" lvl="0" indent="0" algn="l" rtl="0">
              <a:lnSpc>
                <a:spcPct val="361111"/>
              </a:lnSpc>
              <a:spcBef>
                <a:spcPts val="0"/>
              </a:spcBef>
              <a:spcAft>
                <a:spcPts val="0"/>
              </a:spcAft>
              <a:buNone/>
            </a:pPr>
            <a:r>
              <a:rPr lang="en-US" sz="1800">
                <a:solidFill>
                  <a:srgbClr val="FFFFFF"/>
                </a:solidFill>
                <a:latin typeface="Arial"/>
                <a:ea typeface="Arial"/>
                <a:cs typeface="Arial"/>
                <a:sym typeface="Arial"/>
              </a:rPr>
              <a:t>Click to Edit</a:t>
            </a:r>
            <a:endParaRPr sz="1800">
              <a:solidFill>
                <a:schemeClr val="dk1"/>
              </a:solidFill>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5"/>
        <p:cNvGrpSpPr/>
        <p:nvPr/>
      </p:nvGrpSpPr>
      <p:grpSpPr>
        <a:xfrm>
          <a:off x="0" y="0"/>
          <a:ext cx="0" cy="0"/>
          <a:chOff x="0" y="0"/>
          <a:chExt cx="0" cy="0"/>
        </a:xfrm>
      </p:grpSpPr>
      <p:sp>
        <p:nvSpPr>
          <p:cNvPr id="66" name="Google Shape;66;p7"/>
          <p:cNvSpPr txBox="1">
            <a:spLocks noGrp="1"/>
          </p:cNvSpPr>
          <p:nvPr>
            <p:ph type="dt" idx="10"/>
          </p:nvPr>
        </p:nvSpPr>
        <p:spPr>
          <a:xfrm>
            <a:off x="2173356" y="6356350"/>
            <a:ext cx="1408043"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8" name="Google Shape;68;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69" name="Google Shape;69;p7"/>
          <p:cNvSpPr/>
          <p:nvPr/>
        </p:nvSpPr>
        <p:spPr>
          <a:xfrm>
            <a:off x="381000" y="-6252"/>
            <a:ext cx="1620010" cy="6864252"/>
          </a:xfrm>
          <a:prstGeom prst="rect">
            <a:avLst/>
          </a:prstGeom>
          <a:solidFill>
            <a:srgbClr val="E88B31"/>
          </a:solidFill>
          <a:ln>
            <a:noFill/>
          </a:ln>
        </p:spPr>
        <p:txBody>
          <a:bodyPr spcFirstLastPara="1" wrap="square" lIns="50800" tIns="50800" rIns="50800" bIns="508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0" name="Google Shape;70;p7"/>
          <p:cNvSpPr/>
          <p:nvPr/>
        </p:nvSpPr>
        <p:spPr>
          <a:xfrm>
            <a:off x="-19498" y="2035445"/>
            <a:ext cx="2533482" cy="3040884"/>
          </a:xfrm>
          <a:prstGeom prst="rect">
            <a:avLst/>
          </a:prstGeom>
          <a:solidFill>
            <a:srgbClr val="595959"/>
          </a:solidFill>
          <a:ln>
            <a:noFill/>
          </a:ln>
        </p:spPr>
        <p:txBody>
          <a:bodyPr spcFirstLastPara="1" wrap="square" lIns="50800" tIns="50800" rIns="50800" bIns="50800" anchor="ctr" anchorCtr="0">
            <a:noAutofit/>
          </a:bodyPr>
          <a:lstStyle/>
          <a:p>
            <a:pPr marL="0" marR="0" lvl="0" indent="0" algn="r" rtl="0">
              <a:spcBef>
                <a:spcPts val="0"/>
              </a:spcBef>
              <a:spcAft>
                <a:spcPts val="0"/>
              </a:spcAft>
              <a:buNone/>
            </a:pPr>
            <a:endParaRPr sz="1800">
              <a:solidFill>
                <a:schemeClr val="dk1"/>
              </a:solidFill>
              <a:latin typeface="Calibri"/>
              <a:ea typeface="Calibri"/>
              <a:cs typeface="Calibri"/>
              <a:sym typeface="Calibri"/>
            </a:endParaRPr>
          </a:p>
        </p:txBody>
      </p:sp>
      <p:sp>
        <p:nvSpPr>
          <p:cNvPr id="71" name="Google Shape;71;p7"/>
          <p:cNvSpPr/>
          <p:nvPr/>
        </p:nvSpPr>
        <p:spPr>
          <a:xfrm>
            <a:off x="943056" y="4709179"/>
            <a:ext cx="495897" cy="94934"/>
          </a:xfrm>
          <a:prstGeom prst="rect">
            <a:avLst/>
          </a:prstGeom>
          <a:solidFill>
            <a:srgbClr val="E88B31"/>
          </a:solidFill>
          <a:ln>
            <a:noFill/>
          </a:ln>
        </p:spPr>
        <p:txBody>
          <a:bodyPr spcFirstLastPara="1" wrap="square" lIns="50800" tIns="50800" rIns="50800" bIns="508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72" name="Google Shape;72;p7" descr="Image"/>
          <p:cNvPicPr preferRelativeResize="0"/>
          <p:nvPr/>
        </p:nvPicPr>
        <p:blipFill rotWithShape="1">
          <a:blip r:embed="rId2">
            <a:alphaModFix/>
          </a:blip>
          <a:srcRect/>
          <a:stretch/>
        </p:blipFill>
        <p:spPr>
          <a:xfrm>
            <a:off x="768008" y="2389152"/>
            <a:ext cx="845994" cy="1046690"/>
          </a:xfrm>
          <a:prstGeom prst="rect">
            <a:avLst/>
          </a:prstGeom>
          <a:noFill/>
          <a:ln>
            <a:noFill/>
          </a:ln>
        </p:spPr>
      </p:pic>
      <p:sp>
        <p:nvSpPr>
          <p:cNvPr id="73" name="Google Shape;73;p7"/>
          <p:cNvSpPr txBox="1"/>
          <p:nvPr/>
        </p:nvSpPr>
        <p:spPr>
          <a:xfrm>
            <a:off x="530567" y="3429000"/>
            <a:ext cx="1320874" cy="780278"/>
          </a:xfrm>
          <a:prstGeom prst="rect">
            <a:avLst/>
          </a:prstGeom>
          <a:noFill/>
          <a:ln>
            <a:noFill/>
          </a:ln>
        </p:spPr>
        <p:txBody>
          <a:bodyPr spcFirstLastPara="1" wrap="square" lIns="50800" tIns="50800" rIns="50800" bIns="50800" anchor="ctr" anchorCtr="0">
            <a:spAutoFit/>
          </a:bodyPr>
          <a:lstStyle/>
          <a:p>
            <a:pPr marL="0" marR="0" lvl="0" indent="0" algn="l" rtl="0">
              <a:lnSpc>
                <a:spcPct val="361111"/>
              </a:lnSpc>
              <a:spcBef>
                <a:spcPts val="0"/>
              </a:spcBef>
              <a:spcAft>
                <a:spcPts val="0"/>
              </a:spcAft>
              <a:buNone/>
            </a:pPr>
            <a:r>
              <a:rPr lang="en-US" sz="1800">
                <a:solidFill>
                  <a:srgbClr val="FFFFFF"/>
                </a:solidFill>
                <a:latin typeface="Arial"/>
                <a:ea typeface="Arial"/>
                <a:cs typeface="Arial"/>
                <a:sym typeface="Arial"/>
              </a:rPr>
              <a:t>Click to Edit</a:t>
            </a:r>
            <a:endParaRPr sz="1800">
              <a:solidFill>
                <a:schemeClr val="dk1"/>
              </a:solidFill>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74"/>
        <p:cNvGrpSpPr/>
        <p:nvPr/>
      </p:nvGrpSpPr>
      <p:grpSpPr>
        <a:xfrm>
          <a:off x="0" y="0"/>
          <a:ext cx="0" cy="0"/>
          <a:chOff x="0" y="0"/>
          <a:chExt cx="0" cy="0"/>
        </a:xfrm>
      </p:grpSpPr>
      <p:sp>
        <p:nvSpPr>
          <p:cNvPr id="75" name="Google Shape;75;p8"/>
          <p:cNvSpPr txBox="1">
            <a:spLocks noGrp="1"/>
          </p:cNvSpPr>
          <p:nvPr>
            <p:ph type="title"/>
          </p:nvPr>
        </p:nvSpPr>
        <p:spPr>
          <a:xfrm>
            <a:off x="2751425" y="435245"/>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Arial"/>
              <a:buNone/>
              <a:defRPr sz="3200">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8"/>
          <p:cNvSpPr txBox="1">
            <a:spLocks noGrp="1"/>
          </p:cNvSpPr>
          <p:nvPr>
            <p:ph type="body" idx="1"/>
          </p:nvPr>
        </p:nvSpPr>
        <p:spPr>
          <a:xfrm>
            <a:off x="6921103" y="987425"/>
            <a:ext cx="4434284"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atin typeface="Arial"/>
                <a:ea typeface="Arial"/>
                <a:cs typeface="Arial"/>
                <a:sym typeface="Arial"/>
              </a:defRPr>
            </a:lvl1pPr>
            <a:lvl2pPr marL="914400" lvl="1" indent="-406400" algn="l">
              <a:lnSpc>
                <a:spcPct val="90000"/>
              </a:lnSpc>
              <a:spcBef>
                <a:spcPts val="500"/>
              </a:spcBef>
              <a:spcAft>
                <a:spcPts val="0"/>
              </a:spcAft>
              <a:buClr>
                <a:schemeClr val="dk1"/>
              </a:buClr>
              <a:buSzPts val="2800"/>
              <a:buChar char="•"/>
              <a:defRPr sz="2800">
                <a:latin typeface="Arial"/>
                <a:ea typeface="Arial"/>
                <a:cs typeface="Arial"/>
                <a:sym typeface="Arial"/>
              </a:defRPr>
            </a:lvl2pPr>
            <a:lvl3pPr marL="1371600" lvl="2" indent="-381000" algn="l">
              <a:lnSpc>
                <a:spcPct val="90000"/>
              </a:lnSpc>
              <a:spcBef>
                <a:spcPts val="500"/>
              </a:spcBef>
              <a:spcAft>
                <a:spcPts val="0"/>
              </a:spcAft>
              <a:buClr>
                <a:schemeClr val="dk1"/>
              </a:buClr>
              <a:buSzPts val="2400"/>
              <a:buChar char="•"/>
              <a:defRPr sz="2400">
                <a:latin typeface="Arial"/>
                <a:ea typeface="Arial"/>
                <a:cs typeface="Arial"/>
                <a:sym typeface="Arial"/>
              </a:defRPr>
            </a:lvl3pPr>
            <a:lvl4pPr marL="1828800" lvl="3" indent="-355600" algn="l">
              <a:lnSpc>
                <a:spcPct val="90000"/>
              </a:lnSpc>
              <a:spcBef>
                <a:spcPts val="500"/>
              </a:spcBef>
              <a:spcAft>
                <a:spcPts val="0"/>
              </a:spcAft>
              <a:buClr>
                <a:schemeClr val="dk1"/>
              </a:buClr>
              <a:buSzPts val="2000"/>
              <a:buChar char="•"/>
              <a:defRPr sz="2000">
                <a:latin typeface="Arial"/>
                <a:ea typeface="Arial"/>
                <a:cs typeface="Arial"/>
                <a:sym typeface="Arial"/>
              </a:defRPr>
            </a:lvl4pPr>
            <a:lvl5pPr marL="2286000" lvl="4" indent="-355600" algn="l">
              <a:lnSpc>
                <a:spcPct val="90000"/>
              </a:lnSpc>
              <a:spcBef>
                <a:spcPts val="500"/>
              </a:spcBef>
              <a:spcAft>
                <a:spcPts val="0"/>
              </a:spcAft>
              <a:buClr>
                <a:schemeClr val="dk1"/>
              </a:buClr>
              <a:buSzPts val="2000"/>
              <a:buChar char="•"/>
              <a:defRPr sz="2000">
                <a:latin typeface="Arial"/>
                <a:ea typeface="Arial"/>
                <a:cs typeface="Arial"/>
                <a:sym typeface="Arial"/>
              </a:defRPr>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77" name="Google Shape;77;p8"/>
          <p:cNvSpPr txBox="1">
            <a:spLocks noGrp="1"/>
          </p:cNvSpPr>
          <p:nvPr>
            <p:ph type="body" idx="2"/>
          </p:nvPr>
        </p:nvSpPr>
        <p:spPr>
          <a:xfrm>
            <a:off x="2751425" y="2035445"/>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atin typeface="Arial"/>
                <a:ea typeface="Arial"/>
                <a:cs typeface="Arial"/>
                <a:sym typeface="Arial"/>
              </a:defRPr>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78" name="Google Shape;78;p8"/>
          <p:cNvSpPr txBox="1">
            <a:spLocks noGrp="1"/>
          </p:cNvSpPr>
          <p:nvPr>
            <p:ph type="dt" idx="10"/>
          </p:nvPr>
        </p:nvSpPr>
        <p:spPr>
          <a:xfrm>
            <a:off x="2120348" y="6356350"/>
            <a:ext cx="146105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81" name="Google Shape;81;p8"/>
          <p:cNvSpPr/>
          <p:nvPr/>
        </p:nvSpPr>
        <p:spPr>
          <a:xfrm>
            <a:off x="381000" y="-6252"/>
            <a:ext cx="1620010" cy="6864252"/>
          </a:xfrm>
          <a:prstGeom prst="rect">
            <a:avLst/>
          </a:prstGeom>
          <a:solidFill>
            <a:srgbClr val="E88B31"/>
          </a:solidFill>
          <a:ln>
            <a:noFill/>
          </a:ln>
        </p:spPr>
        <p:txBody>
          <a:bodyPr spcFirstLastPara="1" wrap="square" lIns="50800" tIns="50800" rIns="50800" bIns="508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2" name="Google Shape;82;p8"/>
          <p:cNvSpPr/>
          <p:nvPr/>
        </p:nvSpPr>
        <p:spPr>
          <a:xfrm>
            <a:off x="-19498" y="2035445"/>
            <a:ext cx="2533482" cy="3040884"/>
          </a:xfrm>
          <a:prstGeom prst="rect">
            <a:avLst/>
          </a:prstGeom>
          <a:solidFill>
            <a:srgbClr val="595959"/>
          </a:solidFill>
          <a:ln>
            <a:noFill/>
          </a:ln>
        </p:spPr>
        <p:txBody>
          <a:bodyPr spcFirstLastPara="1" wrap="square" lIns="50800" tIns="50800" rIns="50800" bIns="50800" anchor="ctr" anchorCtr="0">
            <a:noAutofit/>
          </a:bodyPr>
          <a:lstStyle/>
          <a:p>
            <a:pPr marL="0" marR="0" lvl="0" indent="0" algn="r" rtl="0">
              <a:spcBef>
                <a:spcPts val="0"/>
              </a:spcBef>
              <a:spcAft>
                <a:spcPts val="0"/>
              </a:spcAft>
              <a:buNone/>
            </a:pPr>
            <a:endParaRPr sz="1800">
              <a:solidFill>
                <a:schemeClr val="dk1"/>
              </a:solidFill>
              <a:latin typeface="Calibri"/>
              <a:ea typeface="Calibri"/>
              <a:cs typeface="Calibri"/>
              <a:sym typeface="Calibri"/>
            </a:endParaRPr>
          </a:p>
        </p:txBody>
      </p:sp>
      <p:sp>
        <p:nvSpPr>
          <p:cNvPr id="83" name="Google Shape;83;p8"/>
          <p:cNvSpPr/>
          <p:nvPr/>
        </p:nvSpPr>
        <p:spPr>
          <a:xfrm>
            <a:off x="943056" y="4709179"/>
            <a:ext cx="495897" cy="94934"/>
          </a:xfrm>
          <a:prstGeom prst="rect">
            <a:avLst/>
          </a:prstGeom>
          <a:solidFill>
            <a:srgbClr val="E88B31"/>
          </a:solidFill>
          <a:ln>
            <a:noFill/>
          </a:ln>
        </p:spPr>
        <p:txBody>
          <a:bodyPr spcFirstLastPara="1" wrap="square" lIns="50800" tIns="50800" rIns="50800" bIns="508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84" name="Google Shape;84;p8" descr="Image"/>
          <p:cNvPicPr preferRelativeResize="0"/>
          <p:nvPr/>
        </p:nvPicPr>
        <p:blipFill rotWithShape="1">
          <a:blip r:embed="rId2">
            <a:alphaModFix/>
          </a:blip>
          <a:srcRect/>
          <a:stretch/>
        </p:blipFill>
        <p:spPr>
          <a:xfrm>
            <a:off x="768008" y="2389152"/>
            <a:ext cx="845994" cy="1046690"/>
          </a:xfrm>
          <a:prstGeom prst="rect">
            <a:avLst/>
          </a:prstGeom>
          <a:noFill/>
          <a:ln>
            <a:noFill/>
          </a:ln>
        </p:spPr>
      </p:pic>
      <p:sp>
        <p:nvSpPr>
          <p:cNvPr id="85" name="Google Shape;85;p8"/>
          <p:cNvSpPr txBox="1"/>
          <p:nvPr/>
        </p:nvSpPr>
        <p:spPr>
          <a:xfrm>
            <a:off x="530567" y="3429000"/>
            <a:ext cx="1320874" cy="780278"/>
          </a:xfrm>
          <a:prstGeom prst="rect">
            <a:avLst/>
          </a:prstGeom>
          <a:noFill/>
          <a:ln>
            <a:noFill/>
          </a:ln>
        </p:spPr>
        <p:txBody>
          <a:bodyPr spcFirstLastPara="1" wrap="square" lIns="50800" tIns="50800" rIns="50800" bIns="50800" anchor="ctr" anchorCtr="0">
            <a:spAutoFit/>
          </a:bodyPr>
          <a:lstStyle/>
          <a:p>
            <a:pPr marL="0" marR="0" lvl="0" indent="0" algn="l" rtl="0">
              <a:lnSpc>
                <a:spcPct val="361111"/>
              </a:lnSpc>
              <a:spcBef>
                <a:spcPts val="0"/>
              </a:spcBef>
              <a:spcAft>
                <a:spcPts val="0"/>
              </a:spcAft>
              <a:buNone/>
            </a:pPr>
            <a:r>
              <a:rPr lang="en-US" sz="1800">
                <a:solidFill>
                  <a:srgbClr val="FFFFFF"/>
                </a:solidFill>
                <a:latin typeface="Arial"/>
                <a:ea typeface="Arial"/>
                <a:cs typeface="Arial"/>
                <a:sym typeface="Arial"/>
              </a:rPr>
              <a:t>Click to Edit</a:t>
            </a:r>
            <a:endParaRPr sz="1800">
              <a:solidFill>
                <a:schemeClr val="dk1"/>
              </a:solidFill>
              <a:latin typeface="Arial"/>
              <a:ea typeface="Arial"/>
              <a:cs typeface="Arial"/>
              <a:sym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86"/>
        <p:cNvGrpSpPr/>
        <p:nvPr/>
      </p:nvGrpSpPr>
      <p:grpSpPr>
        <a:xfrm>
          <a:off x="0" y="0"/>
          <a:ext cx="0" cy="0"/>
          <a:chOff x="0" y="0"/>
          <a:chExt cx="0" cy="0"/>
        </a:xfrm>
      </p:grpSpPr>
      <p:sp>
        <p:nvSpPr>
          <p:cNvPr id="87" name="Google Shape;87;p9"/>
          <p:cNvSpPr txBox="1">
            <a:spLocks noGrp="1"/>
          </p:cNvSpPr>
          <p:nvPr>
            <p:ph type="title"/>
          </p:nvPr>
        </p:nvSpPr>
        <p:spPr>
          <a:xfrm>
            <a:off x="2663551" y="567882"/>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Arial"/>
              <a:buNone/>
              <a:defRPr sz="3200">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8" name="Google Shape;88;p9"/>
          <p:cNvSpPr>
            <a:spLocks noGrp="1"/>
          </p:cNvSpPr>
          <p:nvPr>
            <p:ph type="pic" idx="2"/>
          </p:nvPr>
        </p:nvSpPr>
        <p:spPr>
          <a:xfrm>
            <a:off x="6745355" y="987425"/>
            <a:ext cx="4610033" cy="4873625"/>
          </a:xfrm>
          <a:prstGeom prst="rect">
            <a:avLst/>
          </a:prstGeom>
          <a:noFill/>
          <a:ln>
            <a:noFill/>
          </a:ln>
        </p:spPr>
      </p:sp>
      <p:sp>
        <p:nvSpPr>
          <p:cNvPr id="89" name="Google Shape;89;p9"/>
          <p:cNvSpPr txBox="1">
            <a:spLocks noGrp="1"/>
          </p:cNvSpPr>
          <p:nvPr>
            <p:ph type="body" idx="1"/>
          </p:nvPr>
        </p:nvSpPr>
        <p:spPr>
          <a:xfrm>
            <a:off x="2663551" y="2168082"/>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atin typeface="Arial"/>
                <a:ea typeface="Arial"/>
                <a:cs typeface="Arial"/>
                <a:sym typeface="Arial"/>
              </a:defRPr>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90" name="Google Shape;90;p9"/>
          <p:cNvSpPr txBox="1">
            <a:spLocks noGrp="1"/>
          </p:cNvSpPr>
          <p:nvPr>
            <p:ph type="dt" idx="10"/>
          </p:nvPr>
        </p:nvSpPr>
        <p:spPr>
          <a:xfrm>
            <a:off x="2107096" y="6356350"/>
            <a:ext cx="1474304"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1" name="Google Shape;91;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2" name="Google Shape;92;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93" name="Google Shape;93;p9"/>
          <p:cNvSpPr/>
          <p:nvPr/>
        </p:nvSpPr>
        <p:spPr>
          <a:xfrm>
            <a:off x="381000" y="-6252"/>
            <a:ext cx="1620010" cy="6864252"/>
          </a:xfrm>
          <a:prstGeom prst="rect">
            <a:avLst/>
          </a:prstGeom>
          <a:solidFill>
            <a:srgbClr val="E88B31"/>
          </a:solidFill>
          <a:ln>
            <a:noFill/>
          </a:ln>
        </p:spPr>
        <p:txBody>
          <a:bodyPr spcFirstLastPara="1" wrap="square" lIns="50800" tIns="50800" rIns="50800" bIns="508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4" name="Google Shape;94;p9"/>
          <p:cNvSpPr/>
          <p:nvPr/>
        </p:nvSpPr>
        <p:spPr>
          <a:xfrm>
            <a:off x="-19498" y="2035445"/>
            <a:ext cx="2533482" cy="3040884"/>
          </a:xfrm>
          <a:prstGeom prst="rect">
            <a:avLst/>
          </a:prstGeom>
          <a:solidFill>
            <a:srgbClr val="595959"/>
          </a:solidFill>
          <a:ln>
            <a:noFill/>
          </a:ln>
        </p:spPr>
        <p:txBody>
          <a:bodyPr spcFirstLastPara="1" wrap="square" lIns="50800" tIns="50800" rIns="50800" bIns="50800" anchor="ctr" anchorCtr="0">
            <a:noAutofit/>
          </a:bodyPr>
          <a:lstStyle/>
          <a:p>
            <a:pPr marL="0" marR="0" lvl="0" indent="0" algn="r" rtl="0">
              <a:spcBef>
                <a:spcPts val="0"/>
              </a:spcBef>
              <a:spcAft>
                <a:spcPts val="0"/>
              </a:spcAft>
              <a:buNone/>
            </a:pPr>
            <a:endParaRPr sz="1800">
              <a:solidFill>
                <a:schemeClr val="dk1"/>
              </a:solidFill>
              <a:latin typeface="Calibri"/>
              <a:ea typeface="Calibri"/>
              <a:cs typeface="Calibri"/>
              <a:sym typeface="Calibri"/>
            </a:endParaRPr>
          </a:p>
        </p:txBody>
      </p:sp>
      <p:sp>
        <p:nvSpPr>
          <p:cNvPr id="95" name="Google Shape;95;p9"/>
          <p:cNvSpPr/>
          <p:nvPr/>
        </p:nvSpPr>
        <p:spPr>
          <a:xfrm>
            <a:off x="943056" y="4709179"/>
            <a:ext cx="495897" cy="94934"/>
          </a:xfrm>
          <a:prstGeom prst="rect">
            <a:avLst/>
          </a:prstGeom>
          <a:solidFill>
            <a:srgbClr val="E88B31"/>
          </a:solidFill>
          <a:ln>
            <a:noFill/>
          </a:ln>
        </p:spPr>
        <p:txBody>
          <a:bodyPr spcFirstLastPara="1" wrap="square" lIns="50800" tIns="50800" rIns="50800" bIns="508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96" name="Google Shape;96;p9" descr="Image"/>
          <p:cNvPicPr preferRelativeResize="0"/>
          <p:nvPr/>
        </p:nvPicPr>
        <p:blipFill rotWithShape="1">
          <a:blip r:embed="rId2">
            <a:alphaModFix/>
          </a:blip>
          <a:srcRect/>
          <a:stretch/>
        </p:blipFill>
        <p:spPr>
          <a:xfrm>
            <a:off x="768008" y="2389152"/>
            <a:ext cx="845994" cy="1046690"/>
          </a:xfrm>
          <a:prstGeom prst="rect">
            <a:avLst/>
          </a:prstGeom>
          <a:noFill/>
          <a:ln>
            <a:noFill/>
          </a:ln>
        </p:spPr>
      </p:pic>
      <p:sp>
        <p:nvSpPr>
          <p:cNvPr id="97" name="Google Shape;97;p9"/>
          <p:cNvSpPr txBox="1"/>
          <p:nvPr/>
        </p:nvSpPr>
        <p:spPr>
          <a:xfrm>
            <a:off x="530567" y="3429000"/>
            <a:ext cx="1320874" cy="780278"/>
          </a:xfrm>
          <a:prstGeom prst="rect">
            <a:avLst/>
          </a:prstGeom>
          <a:noFill/>
          <a:ln>
            <a:noFill/>
          </a:ln>
        </p:spPr>
        <p:txBody>
          <a:bodyPr spcFirstLastPara="1" wrap="square" lIns="50800" tIns="50800" rIns="50800" bIns="50800" anchor="ctr" anchorCtr="0">
            <a:spAutoFit/>
          </a:bodyPr>
          <a:lstStyle/>
          <a:p>
            <a:pPr marL="0" marR="0" lvl="0" indent="0" algn="l" rtl="0">
              <a:lnSpc>
                <a:spcPct val="361111"/>
              </a:lnSpc>
              <a:spcBef>
                <a:spcPts val="0"/>
              </a:spcBef>
              <a:spcAft>
                <a:spcPts val="0"/>
              </a:spcAft>
              <a:buNone/>
            </a:pPr>
            <a:r>
              <a:rPr lang="en-US" sz="1800">
                <a:solidFill>
                  <a:srgbClr val="FFFFFF"/>
                </a:solidFill>
                <a:latin typeface="Arial"/>
                <a:ea typeface="Arial"/>
                <a:cs typeface="Arial"/>
                <a:sym typeface="Arial"/>
              </a:rPr>
              <a:t>Click to Edit</a:t>
            </a:r>
            <a:endParaRPr sz="1800">
              <a:solidFill>
                <a:schemeClr val="dk1"/>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98"/>
        <p:cNvGrpSpPr/>
        <p:nvPr/>
      </p:nvGrpSpPr>
      <p:grpSpPr>
        <a:xfrm>
          <a:off x="0" y="0"/>
          <a:ext cx="0" cy="0"/>
          <a:chOff x="0" y="0"/>
          <a:chExt cx="0" cy="0"/>
        </a:xfrm>
      </p:grpSpPr>
      <p:sp>
        <p:nvSpPr>
          <p:cNvPr id="99" name="Google Shape;99;p10"/>
          <p:cNvSpPr txBox="1">
            <a:spLocks noGrp="1"/>
          </p:cNvSpPr>
          <p:nvPr>
            <p:ph type="title"/>
          </p:nvPr>
        </p:nvSpPr>
        <p:spPr>
          <a:xfrm>
            <a:off x="2856280" y="365125"/>
            <a:ext cx="8497519"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4400"/>
              <a:buFont typeface="Arial"/>
              <a:buNone/>
              <a:defRPr>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0" name="Google Shape;100;p10"/>
          <p:cNvSpPr txBox="1">
            <a:spLocks noGrp="1"/>
          </p:cNvSpPr>
          <p:nvPr>
            <p:ph type="body" idx="1"/>
          </p:nvPr>
        </p:nvSpPr>
        <p:spPr>
          <a:xfrm rot="5400000">
            <a:off x="4824515" y="-234212"/>
            <a:ext cx="4351338" cy="8497519"/>
          </a:xfrm>
          <a:prstGeom prst="rect">
            <a:avLst/>
          </a:prstGeom>
          <a:noFill/>
          <a:ln>
            <a:noFill/>
          </a:ln>
        </p:spPr>
        <p:txBody>
          <a:bodyPr spcFirstLastPara="1" wrap="square" lIns="91425" tIns="45700" rIns="91425" bIns="45700" anchor="t" anchorCtr="0">
            <a:normAutofit/>
          </a:bodyPr>
          <a:lstStyle>
            <a:lvl1pPr marL="457200" lvl="0" indent="-406400" algn="l">
              <a:lnSpc>
                <a:spcPct val="90000"/>
              </a:lnSpc>
              <a:spcBef>
                <a:spcPts val="1000"/>
              </a:spcBef>
              <a:spcAft>
                <a:spcPts val="0"/>
              </a:spcAft>
              <a:buClr>
                <a:schemeClr val="dk1"/>
              </a:buClr>
              <a:buSzPts val="2800"/>
              <a:buChar char="•"/>
              <a:defRPr>
                <a:latin typeface="Arial"/>
                <a:ea typeface="Arial"/>
                <a:cs typeface="Arial"/>
                <a:sym typeface="Arial"/>
              </a:defRPr>
            </a:lvl1pPr>
            <a:lvl2pPr marL="914400" lvl="1" indent="-381000" algn="l">
              <a:lnSpc>
                <a:spcPct val="90000"/>
              </a:lnSpc>
              <a:spcBef>
                <a:spcPts val="500"/>
              </a:spcBef>
              <a:spcAft>
                <a:spcPts val="0"/>
              </a:spcAft>
              <a:buClr>
                <a:schemeClr val="dk1"/>
              </a:buClr>
              <a:buSzPts val="2400"/>
              <a:buChar char="•"/>
              <a:defRPr>
                <a:latin typeface="Arial"/>
                <a:ea typeface="Arial"/>
                <a:cs typeface="Arial"/>
                <a:sym typeface="Arial"/>
              </a:defRPr>
            </a:lvl2pPr>
            <a:lvl3pPr marL="1371600" lvl="2" indent="-355600" algn="l">
              <a:lnSpc>
                <a:spcPct val="90000"/>
              </a:lnSpc>
              <a:spcBef>
                <a:spcPts val="500"/>
              </a:spcBef>
              <a:spcAft>
                <a:spcPts val="0"/>
              </a:spcAft>
              <a:buClr>
                <a:schemeClr val="dk1"/>
              </a:buClr>
              <a:buSzPts val="2000"/>
              <a:buChar char="•"/>
              <a:defRPr>
                <a:latin typeface="Arial"/>
                <a:ea typeface="Arial"/>
                <a:cs typeface="Arial"/>
                <a:sym typeface="Arial"/>
              </a:defRPr>
            </a:lvl3pPr>
            <a:lvl4pPr marL="1828800" lvl="3" indent="-342900" algn="l">
              <a:lnSpc>
                <a:spcPct val="90000"/>
              </a:lnSpc>
              <a:spcBef>
                <a:spcPts val="500"/>
              </a:spcBef>
              <a:spcAft>
                <a:spcPts val="0"/>
              </a:spcAft>
              <a:buClr>
                <a:schemeClr val="dk1"/>
              </a:buClr>
              <a:buSzPts val="1800"/>
              <a:buChar char="•"/>
              <a:defRPr>
                <a:latin typeface="Arial"/>
                <a:ea typeface="Arial"/>
                <a:cs typeface="Arial"/>
                <a:sym typeface="Arial"/>
              </a:defRPr>
            </a:lvl4pPr>
            <a:lvl5pPr marL="2286000" lvl="4" indent="-342900" algn="l">
              <a:lnSpc>
                <a:spcPct val="90000"/>
              </a:lnSpc>
              <a:spcBef>
                <a:spcPts val="500"/>
              </a:spcBef>
              <a:spcAft>
                <a:spcPts val="0"/>
              </a:spcAft>
              <a:buClr>
                <a:schemeClr val="dk1"/>
              </a:buClr>
              <a:buSzPts val="1800"/>
              <a:buChar char="•"/>
              <a:defRPr>
                <a:latin typeface="Arial"/>
                <a:ea typeface="Arial"/>
                <a:cs typeface="Arial"/>
                <a:sym typeface="Aria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1" name="Google Shape;101;p10"/>
          <p:cNvSpPr txBox="1">
            <a:spLocks noGrp="1"/>
          </p:cNvSpPr>
          <p:nvPr>
            <p:ph type="dt" idx="10"/>
          </p:nvPr>
        </p:nvSpPr>
        <p:spPr>
          <a:xfrm>
            <a:off x="2107096" y="6356350"/>
            <a:ext cx="1474304"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2" name="Google Shape;102;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3" name="Google Shape;103;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104" name="Google Shape;104;p10"/>
          <p:cNvSpPr/>
          <p:nvPr/>
        </p:nvSpPr>
        <p:spPr>
          <a:xfrm>
            <a:off x="381000" y="-6252"/>
            <a:ext cx="1620010" cy="6864252"/>
          </a:xfrm>
          <a:prstGeom prst="rect">
            <a:avLst/>
          </a:prstGeom>
          <a:solidFill>
            <a:srgbClr val="E88B31"/>
          </a:solidFill>
          <a:ln>
            <a:noFill/>
          </a:ln>
        </p:spPr>
        <p:txBody>
          <a:bodyPr spcFirstLastPara="1" wrap="square" lIns="50800" tIns="50800" rIns="50800" bIns="508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5" name="Google Shape;105;p10"/>
          <p:cNvSpPr/>
          <p:nvPr/>
        </p:nvSpPr>
        <p:spPr>
          <a:xfrm>
            <a:off x="-19498" y="2035445"/>
            <a:ext cx="2533482" cy="3040884"/>
          </a:xfrm>
          <a:prstGeom prst="rect">
            <a:avLst/>
          </a:prstGeom>
          <a:solidFill>
            <a:srgbClr val="595959"/>
          </a:solidFill>
          <a:ln>
            <a:noFill/>
          </a:ln>
        </p:spPr>
        <p:txBody>
          <a:bodyPr spcFirstLastPara="1" wrap="square" lIns="50800" tIns="50800" rIns="50800" bIns="50800" anchor="ctr" anchorCtr="0">
            <a:noAutofit/>
          </a:bodyPr>
          <a:lstStyle/>
          <a:p>
            <a:pPr marL="0" marR="0" lvl="0" indent="0" algn="r" rtl="0">
              <a:spcBef>
                <a:spcPts val="0"/>
              </a:spcBef>
              <a:spcAft>
                <a:spcPts val="0"/>
              </a:spcAft>
              <a:buNone/>
            </a:pPr>
            <a:endParaRPr sz="1800">
              <a:solidFill>
                <a:schemeClr val="dk1"/>
              </a:solidFill>
              <a:latin typeface="Calibri"/>
              <a:ea typeface="Calibri"/>
              <a:cs typeface="Calibri"/>
              <a:sym typeface="Calibri"/>
            </a:endParaRPr>
          </a:p>
        </p:txBody>
      </p:sp>
      <p:sp>
        <p:nvSpPr>
          <p:cNvPr id="106" name="Google Shape;106;p10"/>
          <p:cNvSpPr/>
          <p:nvPr/>
        </p:nvSpPr>
        <p:spPr>
          <a:xfrm>
            <a:off x="943056" y="4709179"/>
            <a:ext cx="495897" cy="94934"/>
          </a:xfrm>
          <a:prstGeom prst="rect">
            <a:avLst/>
          </a:prstGeom>
          <a:solidFill>
            <a:srgbClr val="E88B31"/>
          </a:solidFill>
          <a:ln>
            <a:noFill/>
          </a:ln>
        </p:spPr>
        <p:txBody>
          <a:bodyPr spcFirstLastPara="1" wrap="square" lIns="50800" tIns="50800" rIns="50800" bIns="508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107" name="Google Shape;107;p10" descr="Image"/>
          <p:cNvPicPr preferRelativeResize="0"/>
          <p:nvPr/>
        </p:nvPicPr>
        <p:blipFill rotWithShape="1">
          <a:blip r:embed="rId2">
            <a:alphaModFix/>
          </a:blip>
          <a:srcRect/>
          <a:stretch/>
        </p:blipFill>
        <p:spPr>
          <a:xfrm>
            <a:off x="768008" y="2389152"/>
            <a:ext cx="845994" cy="1046690"/>
          </a:xfrm>
          <a:prstGeom prst="rect">
            <a:avLst/>
          </a:prstGeom>
          <a:noFill/>
          <a:ln>
            <a:noFill/>
          </a:ln>
        </p:spPr>
      </p:pic>
      <p:sp>
        <p:nvSpPr>
          <p:cNvPr id="108" name="Google Shape;108;p10"/>
          <p:cNvSpPr txBox="1"/>
          <p:nvPr/>
        </p:nvSpPr>
        <p:spPr>
          <a:xfrm>
            <a:off x="530567" y="3429000"/>
            <a:ext cx="1320874" cy="780278"/>
          </a:xfrm>
          <a:prstGeom prst="rect">
            <a:avLst/>
          </a:prstGeom>
          <a:noFill/>
          <a:ln>
            <a:noFill/>
          </a:ln>
        </p:spPr>
        <p:txBody>
          <a:bodyPr spcFirstLastPara="1" wrap="square" lIns="50800" tIns="50800" rIns="50800" bIns="50800" anchor="ctr" anchorCtr="0">
            <a:spAutoFit/>
          </a:bodyPr>
          <a:lstStyle/>
          <a:p>
            <a:pPr marL="0" marR="0" lvl="0" indent="0" algn="l" rtl="0">
              <a:lnSpc>
                <a:spcPct val="361111"/>
              </a:lnSpc>
              <a:spcBef>
                <a:spcPts val="0"/>
              </a:spcBef>
              <a:spcAft>
                <a:spcPts val="0"/>
              </a:spcAft>
              <a:buNone/>
            </a:pPr>
            <a:r>
              <a:rPr lang="en-US" sz="1800">
                <a:solidFill>
                  <a:srgbClr val="FFFFFF"/>
                </a:solidFill>
                <a:latin typeface="Arial"/>
                <a:ea typeface="Arial"/>
                <a:cs typeface="Arial"/>
                <a:sym typeface="Arial"/>
              </a:rPr>
              <a:t>Click to Edit</a:t>
            </a:r>
            <a:endParaRPr sz="1800">
              <a:solidFill>
                <a:schemeClr val="dk1"/>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 name="Google Shape;8;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116.png"/></Relationships>
</file>

<file path=ppt/slides/_rels/slide105.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2.xml"/><Relationship Id="rId5" Type="http://schemas.openxmlformats.org/officeDocument/2006/relationships/image" Target="../media/image124.png"/><Relationship Id="rId4" Type="http://schemas.openxmlformats.org/officeDocument/2006/relationships/image" Target="../media/image123.png"/></Relationships>
</file>

<file path=ppt/slides/_rels/slide114.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2.xml"/><Relationship Id="rId4" Type="http://schemas.openxmlformats.org/officeDocument/2006/relationships/image" Target="../media/image127.png"/></Relationships>
</file>

<file path=ppt/slides/_rels/slide115.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2.xml"/><Relationship Id="rId4" Type="http://schemas.openxmlformats.org/officeDocument/2006/relationships/image" Target="../media/image130.png"/></Relationships>
</file>

<file path=ppt/slides/_rels/slide116.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4.png"/><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39.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4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5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7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7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90.png"/></Relationships>
</file>

<file path=ppt/slides/_rels/slide82.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2.xml"/><Relationship Id="rId4" Type="http://schemas.openxmlformats.org/officeDocument/2006/relationships/image" Target="../media/image94.png"/></Relationships>
</file>

<file path=ppt/slides/_rels/slide84.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97.png"/></Relationships>
</file>

<file path=ppt/slides/_rels/slide86.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12"/>
          <p:cNvSpPr txBox="1">
            <a:spLocks noGrp="1"/>
          </p:cNvSpPr>
          <p:nvPr>
            <p:ph type="ctrTitle"/>
          </p:nvPr>
        </p:nvSpPr>
        <p:spPr>
          <a:xfrm>
            <a:off x="2242439" y="2772076"/>
            <a:ext cx="9355016" cy="1410063"/>
          </a:xfrm>
          <a:prstGeom prst="rect">
            <a:avLst/>
          </a:prstGeom>
          <a:noFill/>
          <a:ln>
            <a:noFill/>
          </a:ln>
        </p:spPr>
        <p:txBody>
          <a:bodyPr spcFirstLastPara="1" wrap="square" lIns="91425" tIns="45700" rIns="91425" bIns="45700" anchor="b" anchorCtr="0">
            <a:noAutofit/>
          </a:bodyPr>
          <a:lstStyle/>
          <a:p>
            <a:pPr lvl="0">
              <a:lnSpc>
                <a:spcPct val="100000"/>
              </a:lnSpc>
              <a:defRPr/>
            </a:pPr>
            <a:r>
              <a:rPr lang="en-IN" sz="3200" b="1" kern="1200" dirty="0">
                <a:solidFill>
                  <a:srgbClr val="002060"/>
                </a:solidFill>
                <a:latin typeface="Times New Roman" panose="02020603050405020304" pitchFamily="18" charset="0"/>
                <a:cs typeface="Times New Roman" panose="02020603050405020304" pitchFamily="18" charset="0"/>
              </a:rPr>
              <a:t>Database Management System</a:t>
            </a:r>
            <a:br>
              <a:rPr lang="en-IN" sz="3200" b="1" kern="1200" dirty="0">
                <a:solidFill>
                  <a:srgbClr val="002060"/>
                </a:solidFill>
                <a:latin typeface="Times New Roman" panose="02020603050405020304" pitchFamily="18" charset="0"/>
                <a:cs typeface="Times New Roman" panose="02020603050405020304" pitchFamily="18" charset="0"/>
              </a:rPr>
            </a:br>
            <a:r>
              <a:rPr lang="en-IN" sz="3200" b="1" kern="1200" dirty="0">
                <a:solidFill>
                  <a:srgbClr val="002060"/>
                </a:solidFill>
                <a:latin typeface="Times New Roman" panose="02020603050405020304" pitchFamily="18" charset="0"/>
                <a:cs typeface="Times New Roman" panose="02020603050405020304" pitchFamily="18" charset="0"/>
              </a:rPr>
              <a:t> BCS403 	</a:t>
            </a:r>
          </a:p>
        </p:txBody>
      </p:sp>
      <p:sp>
        <p:nvSpPr>
          <p:cNvPr id="2" name="TextBox 1"/>
          <p:cNvSpPr txBox="1"/>
          <p:nvPr/>
        </p:nvSpPr>
        <p:spPr>
          <a:xfrm>
            <a:off x="8547234" y="4100363"/>
            <a:ext cx="3378467" cy="1077218"/>
          </a:xfrm>
          <a:prstGeom prst="rect">
            <a:avLst/>
          </a:prstGeom>
          <a:noFill/>
        </p:spPr>
        <p:txBody>
          <a:bodyPr wrap="square" rtlCol="0">
            <a:spAutoFit/>
          </a:bodyPr>
          <a:lstStyle/>
          <a:p>
            <a:r>
              <a:rPr lang="en-US" sz="1600" b="1" dirty="0">
                <a:latin typeface="Times New Roman" panose="02020603050405020304" pitchFamily="18" charset="0"/>
                <a:cs typeface="Times New Roman" panose="02020603050405020304" pitchFamily="18" charset="0"/>
              </a:rPr>
              <a:t>By</a:t>
            </a:r>
          </a:p>
          <a:p>
            <a:r>
              <a:rPr lang="en-US" sz="1600" b="1" dirty="0">
                <a:latin typeface="Times New Roman" panose="02020603050405020304" pitchFamily="18" charset="0"/>
                <a:cs typeface="Times New Roman" panose="02020603050405020304" pitchFamily="18" charset="0"/>
              </a:rPr>
              <a:t>Mr. Md. Tahir </a:t>
            </a:r>
            <a:r>
              <a:rPr lang="en-US" sz="1600" b="1" dirty="0" err="1">
                <a:latin typeface="Times New Roman" panose="02020603050405020304" pitchFamily="18" charset="0"/>
                <a:cs typeface="Times New Roman" panose="02020603050405020304" pitchFamily="18" charset="0"/>
              </a:rPr>
              <a:t>Mirji</a:t>
            </a:r>
            <a:endParaRPr lang="en-US" sz="1600" b="1" dirty="0">
              <a:latin typeface="Times New Roman" panose="02020603050405020304" pitchFamily="18" charset="0"/>
              <a:cs typeface="Times New Roman" panose="02020603050405020304" pitchFamily="18" charset="0"/>
            </a:endParaRPr>
          </a:p>
          <a:p>
            <a:r>
              <a:rPr lang="en-US" sz="1600" b="1" dirty="0">
                <a:latin typeface="Times New Roman" panose="02020603050405020304" pitchFamily="18" charset="0"/>
                <a:cs typeface="Times New Roman" panose="02020603050405020304" pitchFamily="18" charset="0"/>
              </a:rPr>
              <a:t>Assistant Professor</a:t>
            </a:r>
          </a:p>
          <a:p>
            <a:r>
              <a:rPr lang="en-US" sz="1600" b="1" dirty="0">
                <a:latin typeface="Times New Roman" panose="02020603050405020304" pitchFamily="18" charset="0"/>
                <a:cs typeface="Times New Roman" panose="02020603050405020304" pitchFamily="18" charset="0"/>
              </a:rPr>
              <a:t>Dept. of AIML, AIT Bangalore</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79684" y="3817425"/>
            <a:ext cx="1379096" cy="307777"/>
          </a:xfrm>
          <a:prstGeom prst="rect">
            <a:avLst/>
          </a:prstGeom>
          <a:solidFill>
            <a:schemeClr val="bg2"/>
          </a:solidFill>
        </p:spPr>
        <p:txBody>
          <a:bodyPr wrap="square" rtlCol="0">
            <a:spAutoFit/>
          </a:bodyPr>
          <a:lstStyle/>
          <a:p>
            <a:r>
              <a:rPr lang="en-US" dirty="0">
                <a:solidFill>
                  <a:schemeClr val="bg1"/>
                </a:solidFill>
              </a:rPr>
              <a:t>Dept. of AIML</a:t>
            </a:r>
          </a:p>
        </p:txBody>
      </p:sp>
      <p:sp>
        <p:nvSpPr>
          <p:cNvPr id="6" name="Rectangle 5"/>
          <p:cNvSpPr/>
          <p:nvPr/>
        </p:nvSpPr>
        <p:spPr>
          <a:xfrm>
            <a:off x="2729839" y="316996"/>
            <a:ext cx="8995064" cy="2677656"/>
          </a:xfrm>
          <a:prstGeom prst="rect">
            <a:avLst/>
          </a:prstGeom>
        </p:spPr>
        <p:txBody>
          <a:bodyPr wrap="square">
            <a:spAutoFit/>
          </a:bodyPr>
          <a:lstStyle/>
          <a:p>
            <a:pPr marL="342900" indent="-342900">
              <a:buFont typeface="Wingdings" panose="05000000000000000000" pitchFamily="2" charset="2"/>
              <a:buChar char="§"/>
            </a:pPr>
            <a:r>
              <a:rPr lang="en-US" sz="2400" b="1" dirty="0">
                <a:solidFill>
                  <a:srgbClr val="C00000"/>
                </a:solidFill>
                <a:latin typeface="Times New Roman" panose="02020603050405020304" pitchFamily="18" charset="0"/>
                <a:cs typeface="Times New Roman" panose="02020603050405020304" pitchFamily="18" charset="0"/>
              </a:rPr>
              <a:t>Guideline I:</a:t>
            </a:r>
            <a:r>
              <a:rPr lang="en-US" sz="2400" dirty="0">
                <a:solidFill>
                  <a:srgbClr val="C00000"/>
                </a:solidFill>
                <a:latin typeface="Times New Roman" panose="02020603050405020304" pitchFamily="18" charset="0"/>
                <a:cs typeface="Times New Roman" panose="02020603050405020304" pitchFamily="18" charset="0"/>
              </a:rPr>
              <a:t> </a:t>
            </a:r>
            <a:r>
              <a:rPr lang="en-US" sz="2400" dirty="0">
                <a:solidFill>
                  <a:schemeClr val="tx1"/>
                </a:solidFill>
                <a:latin typeface="Times New Roman" panose="02020603050405020304" pitchFamily="18" charset="0"/>
                <a:cs typeface="Times New Roman" panose="02020603050405020304" pitchFamily="18" charset="0"/>
              </a:rPr>
              <a:t>Informally, each tuple in a relation should represent one entity or relationship instance. (Applies to individual relations and their attributes). </a:t>
            </a:r>
          </a:p>
          <a:p>
            <a:pPr marL="342900" indent="-342900">
              <a:buFont typeface="Wingdings" panose="05000000000000000000" pitchFamily="2" charset="2"/>
              <a:buChar char="§"/>
            </a:pPr>
            <a:r>
              <a:rPr lang="en-US" sz="2400" dirty="0">
                <a:solidFill>
                  <a:schemeClr val="tx1"/>
                </a:solidFill>
                <a:latin typeface="Times New Roman" panose="02020603050405020304" pitchFamily="18" charset="0"/>
                <a:cs typeface="Times New Roman" panose="02020603050405020304" pitchFamily="18" charset="0"/>
              </a:rPr>
              <a:t>– </a:t>
            </a:r>
            <a:r>
              <a:rPr lang="en-US" sz="2400" b="1" dirty="0">
                <a:solidFill>
                  <a:schemeClr val="tx1"/>
                </a:solidFill>
                <a:latin typeface="Times New Roman" panose="02020603050405020304" pitchFamily="18" charset="0"/>
                <a:cs typeface="Times New Roman" panose="02020603050405020304" pitchFamily="18" charset="0"/>
              </a:rPr>
              <a:t>Attributes of different entities (EMPLOYEEs, DEPARTMENTs, PROJECTs) should not be mixed in the same relation</a:t>
            </a:r>
          </a:p>
          <a:p>
            <a:pPr marL="342900" indent="-342900">
              <a:buFont typeface="Wingdings" panose="05000000000000000000" pitchFamily="2" charset="2"/>
              <a:buChar char="§"/>
            </a:pPr>
            <a:r>
              <a:rPr lang="en-US" sz="2400" dirty="0">
                <a:solidFill>
                  <a:schemeClr val="tx1"/>
                </a:solidFill>
                <a:latin typeface="Times New Roman" panose="02020603050405020304" pitchFamily="18" charset="0"/>
                <a:cs typeface="Times New Roman" panose="02020603050405020304" pitchFamily="18" charset="0"/>
              </a:rPr>
              <a:t>– Only foreign keys should be used to refer to other entities </a:t>
            </a:r>
          </a:p>
        </p:txBody>
      </p:sp>
      <p:pic>
        <p:nvPicPr>
          <p:cNvPr id="3" name="Picture 2"/>
          <p:cNvPicPr>
            <a:picLocks noChangeAspect="1"/>
          </p:cNvPicPr>
          <p:nvPr/>
        </p:nvPicPr>
        <p:blipFill>
          <a:blip r:embed="rId3"/>
          <a:stretch>
            <a:fillRect/>
          </a:stretch>
        </p:blipFill>
        <p:spPr>
          <a:xfrm>
            <a:off x="2558143" y="2994653"/>
            <a:ext cx="9548132" cy="3743604"/>
          </a:xfrm>
          <a:prstGeom prst="rect">
            <a:avLst/>
          </a:prstGeom>
        </p:spPr>
      </p:pic>
    </p:spTree>
    <p:extLst>
      <p:ext uri="{BB962C8B-B14F-4D97-AF65-F5344CB8AC3E}">
        <p14:creationId xmlns:p14="http://schemas.microsoft.com/office/powerpoint/2010/main" val="16540529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79684" y="3817425"/>
            <a:ext cx="1379096" cy="307777"/>
          </a:xfrm>
          <a:prstGeom prst="rect">
            <a:avLst/>
          </a:prstGeom>
          <a:solidFill>
            <a:schemeClr val="bg2"/>
          </a:solidFill>
        </p:spPr>
        <p:txBody>
          <a:bodyPr wrap="square" rtlCol="0">
            <a:spAutoFit/>
          </a:bodyPr>
          <a:lstStyle/>
          <a:p>
            <a:r>
              <a:rPr lang="en-US" dirty="0">
                <a:solidFill>
                  <a:schemeClr val="bg1"/>
                </a:solidFill>
              </a:rPr>
              <a:t>Dept. of AIML</a:t>
            </a:r>
          </a:p>
        </p:txBody>
      </p:sp>
      <p:sp>
        <p:nvSpPr>
          <p:cNvPr id="9" name="TextBox 8"/>
          <p:cNvSpPr txBox="1"/>
          <p:nvPr/>
        </p:nvSpPr>
        <p:spPr>
          <a:xfrm>
            <a:off x="8079288" y="3817425"/>
            <a:ext cx="212942" cy="307777"/>
          </a:xfrm>
          <a:prstGeom prst="rect">
            <a:avLst/>
          </a:prstGeom>
          <a:noFill/>
        </p:spPr>
        <p:txBody>
          <a:bodyPr wrap="square" rtlCol="0">
            <a:spAutoFit/>
          </a:bodyPr>
          <a:lstStyle/>
          <a:p>
            <a:endParaRPr lang="en-US" dirty="0"/>
          </a:p>
        </p:txBody>
      </p:sp>
      <p:sp>
        <p:nvSpPr>
          <p:cNvPr id="12" name="TextBox 11"/>
          <p:cNvSpPr txBox="1"/>
          <p:nvPr/>
        </p:nvSpPr>
        <p:spPr>
          <a:xfrm>
            <a:off x="6250488" y="4484318"/>
            <a:ext cx="225468" cy="307777"/>
          </a:xfrm>
          <a:prstGeom prst="rect">
            <a:avLst/>
          </a:prstGeom>
          <a:solidFill>
            <a:schemeClr val="bg1"/>
          </a:solidFill>
        </p:spPr>
        <p:txBody>
          <a:bodyPr wrap="square" rtlCol="0">
            <a:spAutoFit/>
          </a:bodyPr>
          <a:lstStyle/>
          <a:p>
            <a:endParaRPr lang="en-US" dirty="0"/>
          </a:p>
        </p:txBody>
      </p:sp>
      <p:sp>
        <p:nvSpPr>
          <p:cNvPr id="10" name="TextBox 9"/>
          <p:cNvSpPr txBox="1"/>
          <p:nvPr/>
        </p:nvSpPr>
        <p:spPr>
          <a:xfrm>
            <a:off x="9908088" y="3294345"/>
            <a:ext cx="263046" cy="307777"/>
          </a:xfrm>
          <a:prstGeom prst="rect">
            <a:avLst/>
          </a:prstGeom>
          <a:solidFill>
            <a:schemeClr val="bg1"/>
          </a:solidFill>
        </p:spPr>
        <p:txBody>
          <a:bodyPr wrap="square" rtlCol="0">
            <a:spAutoFit/>
          </a:bodyPr>
          <a:lstStyle/>
          <a:p>
            <a:endParaRPr lang="en-US" dirty="0"/>
          </a:p>
        </p:txBody>
      </p:sp>
      <p:pic>
        <p:nvPicPr>
          <p:cNvPr id="3" name="Picture 2"/>
          <p:cNvPicPr>
            <a:picLocks noChangeAspect="1"/>
          </p:cNvPicPr>
          <p:nvPr/>
        </p:nvPicPr>
        <p:blipFill>
          <a:blip r:embed="rId2"/>
          <a:stretch>
            <a:fillRect/>
          </a:stretch>
        </p:blipFill>
        <p:spPr>
          <a:xfrm>
            <a:off x="2040111" y="419230"/>
            <a:ext cx="10151889" cy="5750230"/>
          </a:xfrm>
          <a:prstGeom prst="rect">
            <a:avLst/>
          </a:prstGeom>
        </p:spPr>
      </p:pic>
    </p:spTree>
    <p:extLst>
      <p:ext uri="{BB962C8B-B14F-4D97-AF65-F5344CB8AC3E}">
        <p14:creationId xmlns:p14="http://schemas.microsoft.com/office/powerpoint/2010/main" val="137557213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79684" y="3817425"/>
            <a:ext cx="1379096" cy="307777"/>
          </a:xfrm>
          <a:prstGeom prst="rect">
            <a:avLst/>
          </a:prstGeom>
          <a:solidFill>
            <a:schemeClr val="bg2"/>
          </a:solidFill>
        </p:spPr>
        <p:txBody>
          <a:bodyPr wrap="square" rtlCol="0">
            <a:spAutoFit/>
          </a:bodyPr>
          <a:lstStyle/>
          <a:p>
            <a:r>
              <a:rPr lang="en-US" dirty="0">
                <a:solidFill>
                  <a:schemeClr val="bg1"/>
                </a:solidFill>
              </a:rPr>
              <a:t>Dept. of AIML</a:t>
            </a:r>
          </a:p>
        </p:txBody>
      </p:sp>
      <p:sp>
        <p:nvSpPr>
          <p:cNvPr id="9" name="TextBox 8"/>
          <p:cNvSpPr txBox="1"/>
          <p:nvPr/>
        </p:nvSpPr>
        <p:spPr>
          <a:xfrm>
            <a:off x="8079288" y="3817425"/>
            <a:ext cx="212942" cy="307777"/>
          </a:xfrm>
          <a:prstGeom prst="rect">
            <a:avLst/>
          </a:prstGeom>
          <a:noFill/>
        </p:spPr>
        <p:txBody>
          <a:bodyPr wrap="square" rtlCol="0">
            <a:spAutoFit/>
          </a:bodyPr>
          <a:lstStyle/>
          <a:p>
            <a:endParaRPr lang="en-US" dirty="0"/>
          </a:p>
        </p:txBody>
      </p:sp>
      <p:sp>
        <p:nvSpPr>
          <p:cNvPr id="12" name="TextBox 11"/>
          <p:cNvSpPr txBox="1"/>
          <p:nvPr/>
        </p:nvSpPr>
        <p:spPr>
          <a:xfrm>
            <a:off x="6250488" y="4484318"/>
            <a:ext cx="225468" cy="307777"/>
          </a:xfrm>
          <a:prstGeom prst="rect">
            <a:avLst/>
          </a:prstGeom>
          <a:solidFill>
            <a:schemeClr val="bg1"/>
          </a:solidFill>
        </p:spPr>
        <p:txBody>
          <a:bodyPr wrap="square" rtlCol="0">
            <a:spAutoFit/>
          </a:bodyPr>
          <a:lstStyle/>
          <a:p>
            <a:endParaRPr lang="en-US" dirty="0"/>
          </a:p>
        </p:txBody>
      </p:sp>
      <p:sp>
        <p:nvSpPr>
          <p:cNvPr id="10" name="TextBox 9"/>
          <p:cNvSpPr txBox="1"/>
          <p:nvPr/>
        </p:nvSpPr>
        <p:spPr>
          <a:xfrm>
            <a:off x="9908088" y="3294345"/>
            <a:ext cx="263046" cy="307777"/>
          </a:xfrm>
          <a:prstGeom prst="rect">
            <a:avLst/>
          </a:prstGeom>
          <a:solidFill>
            <a:schemeClr val="bg1"/>
          </a:solidFill>
        </p:spPr>
        <p:txBody>
          <a:bodyPr wrap="square" rtlCol="0">
            <a:spAutoFit/>
          </a:bodyPr>
          <a:lstStyle/>
          <a:p>
            <a:endParaRPr lang="en-US" dirty="0"/>
          </a:p>
        </p:txBody>
      </p:sp>
      <p:pic>
        <p:nvPicPr>
          <p:cNvPr id="2" name="Picture 1"/>
          <p:cNvPicPr>
            <a:picLocks noChangeAspect="1"/>
          </p:cNvPicPr>
          <p:nvPr/>
        </p:nvPicPr>
        <p:blipFill>
          <a:blip r:embed="rId3"/>
          <a:stretch>
            <a:fillRect/>
          </a:stretch>
        </p:blipFill>
        <p:spPr>
          <a:xfrm>
            <a:off x="-87682" y="10886"/>
            <a:ext cx="12279682" cy="6975953"/>
          </a:xfrm>
          <a:prstGeom prst="rect">
            <a:avLst/>
          </a:prstGeom>
        </p:spPr>
      </p:pic>
    </p:spTree>
    <p:extLst>
      <p:ext uri="{BB962C8B-B14F-4D97-AF65-F5344CB8AC3E}">
        <p14:creationId xmlns:p14="http://schemas.microsoft.com/office/powerpoint/2010/main" val="343189492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79684" y="3817425"/>
            <a:ext cx="1379096" cy="307777"/>
          </a:xfrm>
          <a:prstGeom prst="rect">
            <a:avLst/>
          </a:prstGeom>
          <a:solidFill>
            <a:schemeClr val="bg2"/>
          </a:solidFill>
        </p:spPr>
        <p:txBody>
          <a:bodyPr wrap="square" rtlCol="0">
            <a:spAutoFit/>
          </a:bodyPr>
          <a:lstStyle/>
          <a:p>
            <a:r>
              <a:rPr lang="en-US" dirty="0">
                <a:solidFill>
                  <a:schemeClr val="bg1"/>
                </a:solidFill>
              </a:rPr>
              <a:t>Dept. of AIML</a:t>
            </a:r>
          </a:p>
        </p:txBody>
      </p:sp>
      <p:sp>
        <p:nvSpPr>
          <p:cNvPr id="9" name="TextBox 8"/>
          <p:cNvSpPr txBox="1"/>
          <p:nvPr/>
        </p:nvSpPr>
        <p:spPr>
          <a:xfrm>
            <a:off x="8079288" y="3817425"/>
            <a:ext cx="212942" cy="307777"/>
          </a:xfrm>
          <a:prstGeom prst="rect">
            <a:avLst/>
          </a:prstGeom>
          <a:noFill/>
        </p:spPr>
        <p:txBody>
          <a:bodyPr wrap="square" rtlCol="0">
            <a:spAutoFit/>
          </a:bodyPr>
          <a:lstStyle/>
          <a:p>
            <a:endParaRPr lang="en-US" dirty="0"/>
          </a:p>
        </p:txBody>
      </p:sp>
      <p:sp>
        <p:nvSpPr>
          <p:cNvPr id="12" name="TextBox 11"/>
          <p:cNvSpPr txBox="1"/>
          <p:nvPr/>
        </p:nvSpPr>
        <p:spPr>
          <a:xfrm>
            <a:off x="6250488" y="4484318"/>
            <a:ext cx="225468" cy="307777"/>
          </a:xfrm>
          <a:prstGeom prst="rect">
            <a:avLst/>
          </a:prstGeom>
          <a:solidFill>
            <a:schemeClr val="bg1"/>
          </a:solidFill>
        </p:spPr>
        <p:txBody>
          <a:bodyPr wrap="square" rtlCol="0">
            <a:spAutoFit/>
          </a:bodyPr>
          <a:lstStyle/>
          <a:p>
            <a:endParaRPr lang="en-US" dirty="0"/>
          </a:p>
        </p:txBody>
      </p:sp>
      <p:sp>
        <p:nvSpPr>
          <p:cNvPr id="10" name="TextBox 9"/>
          <p:cNvSpPr txBox="1"/>
          <p:nvPr/>
        </p:nvSpPr>
        <p:spPr>
          <a:xfrm>
            <a:off x="9908088" y="3294345"/>
            <a:ext cx="263046" cy="307777"/>
          </a:xfrm>
          <a:prstGeom prst="rect">
            <a:avLst/>
          </a:prstGeom>
          <a:solidFill>
            <a:schemeClr val="bg1"/>
          </a:solidFill>
        </p:spPr>
        <p:txBody>
          <a:bodyPr wrap="square" rtlCol="0">
            <a:spAutoFit/>
          </a:bodyPr>
          <a:lstStyle/>
          <a:p>
            <a:endParaRPr lang="en-US" dirty="0"/>
          </a:p>
        </p:txBody>
      </p:sp>
      <p:pic>
        <p:nvPicPr>
          <p:cNvPr id="3" name="Picture 2"/>
          <p:cNvPicPr>
            <a:picLocks noChangeAspect="1"/>
          </p:cNvPicPr>
          <p:nvPr/>
        </p:nvPicPr>
        <p:blipFill>
          <a:blip r:embed="rId3"/>
          <a:stretch>
            <a:fillRect/>
          </a:stretch>
        </p:blipFill>
        <p:spPr>
          <a:xfrm>
            <a:off x="2015907" y="594250"/>
            <a:ext cx="10072492" cy="6015743"/>
          </a:xfrm>
          <a:prstGeom prst="rect">
            <a:avLst/>
          </a:prstGeom>
        </p:spPr>
      </p:pic>
      <p:sp>
        <p:nvSpPr>
          <p:cNvPr id="2" name="TextBox 1"/>
          <p:cNvSpPr txBox="1"/>
          <p:nvPr/>
        </p:nvSpPr>
        <p:spPr>
          <a:xfrm>
            <a:off x="4972833" y="1577467"/>
            <a:ext cx="2267211" cy="307777"/>
          </a:xfrm>
          <a:prstGeom prst="rect">
            <a:avLst/>
          </a:prstGeom>
          <a:noFill/>
        </p:spPr>
        <p:txBody>
          <a:bodyPr wrap="square" rtlCol="0">
            <a:spAutoFit/>
          </a:bodyPr>
          <a:lstStyle/>
          <a:p>
            <a:r>
              <a:rPr lang="en-US" b="1" dirty="0">
                <a:solidFill>
                  <a:srgbClr val="C00000"/>
                </a:solidFill>
                <a:latin typeface="Cambria" panose="02040503050406030204" pitchFamily="18" charset="0"/>
                <a:ea typeface="Cambria" panose="02040503050406030204" pitchFamily="18" charset="0"/>
              </a:rPr>
              <a:t>Projection attribute</a:t>
            </a:r>
          </a:p>
        </p:txBody>
      </p:sp>
      <p:sp>
        <p:nvSpPr>
          <p:cNvPr id="11" name="TextBox 10"/>
          <p:cNvSpPr txBox="1"/>
          <p:nvPr/>
        </p:nvSpPr>
        <p:spPr>
          <a:xfrm>
            <a:off x="6945682" y="2276292"/>
            <a:ext cx="2267211" cy="338554"/>
          </a:xfrm>
          <a:prstGeom prst="rect">
            <a:avLst/>
          </a:prstGeom>
          <a:noFill/>
        </p:spPr>
        <p:txBody>
          <a:bodyPr wrap="square" rtlCol="0">
            <a:spAutoFit/>
          </a:bodyPr>
          <a:lstStyle/>
          <a:p>
            <a:r>
              <a:rPr lang="en-US" sz="1600" b="1" dirty="0">
                <a:solidFill>
                  <a:srgbClr val="C00000"/>
                </a:solidFill>
                <a:latin typeface="Cambria" panose="02040503050406030204" pitchFamily="18" charset="0"/>
                <a:ea typeface="Cambria" panose="02040503050406030204" pitchFamily="18" charset="0"/>
              </a:rPr>
              <a:t>Selection condition</a:t>
            </a:r>
          </a:p>
        </p:txBody>
      </p:sp>
    </p:spTree>
    <p:extLst>
      <p:ext uri="{BB962C8B-B14F-4D97-AF65-F5344CB8AC3E}">
        <p14:creationId xmlns:p14="http://schemas.microsoft.com/office/powerpoint/2010/main" val="314356738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79684" y="3817425"/>
            <a:ext cx="1379096" cy="307777"/>
          </a:xfrm>
          <a:prstGeom prst="rect">
            <a:avLst/>
          </a:prstGeom>
          <a:solidFill>
            <a:schemeClr val="bg2"/>
          </a:solidFill>
        </p:spPr>
        <p:txBody>
          <a:bodyPr wrap="square" rtlCol="0">
            <a:spAutoFit/>
          </a:bodyPr>
          <a:lstStyle/>
          <a:p>
            <a:r>
              <a:rPr lang="en-US" dirty="0">
                <a:solidFill>
                  <a:schemeClr val="bg1"/>
                </a:solidFill>
              </a:rPr>
              <a:t>Dept. of AIML</a:t>
            </a:r>
          </a:p>
        </p:txBody>
      </p:sp>
      <p:sp>
        <p:nvSpPr>
          <p:cNvPr id="9" name="TextBox 8"/>
          <p:cNvSpPr txBox="1"/>
          <p:nvPr/>
        </p:nvSpPr>
        <p:spPr>
          <a:xfrm>
            <a:off x="8079288" y="3817425"/>
            <a:ext cx="212942" cy="307777"/>
          </a:xfrm>
          <a:prstGeom prst="rect">
            <a:avLst/>
          </a:prstGeom>
          <a:noFill/>
        </p:spPr>
        <p:txBody>
          <a:bodyPr wrap="square" rtlCol="0">
            <a:spAutoFit/>
          </a:bodyPr>
          <a:lstStyle/>
          <a:p>
            <a:endParaRPr lang="en-US" dirty="0"/>
          </a:p>
        </p:txBody>
      </p:sp>
      <p:sp>
        <p:nvSpPr>
          <p:cNvPr id="12" name="TextBox 11"/>
          <p:cNvSpPr txBox="1"/>
          <p:nvPr/>
        </p:nvSpPr>
        <p:spPr>
          <a:xfrm>
            <a:off x="6250488" y="4484318"/>
            <a:ext cx="225468" cy="307777"/>
          </a:xfrm>
          <a:prstGeom prst="rect">
            <a:avLst/>
          </a:prstGeom>
          <a:solidFill>
            <a:schemeClr val="bg1"/>
          </a:solidFill>
        </p:spPr>
        <p:txBody>
          <a:bodyPr wrap="square" rtlCol="0">
            <a:spAutoFit/>
          </a:bodyPr>
          <a:lstStyle/>
          <a:p>
            <a:endParaRPr lang="en-US" dirty="0"/>
          </a:p>
        </p:txBody>
      </p:sp>
      <p:sp>
        <p:nvSpPr>
          <p:cNvPr id="10" name="TextBox 9"/>
          <p:cNvSpPr txBox="1"/>
          <p:nvPr/>
        </p:nvSpPr>
        <p:spPr>
          <a:xfrm>
            <a:off x="9908088" y="3294345"/>
            <a:ext cx="263046" cy="307777"/>
          </a:xfrm>
          <a:prstGeom prst="rect">
            <a:avLst/>
          </a:prstGeom>
          <a:solidFill>
            <a:schemeClr val="bg1"/>
          </a:solidFill>
        </p:spPr>
        <p:txBody>
          <a:bodyPr wrap="square" rtlCol="0">
            <a:spAutoFit/>
          </a:bodyPr>
          <a:lstStyle/>
          <a:p>
            <a:endParaRPr lang="en-US" dirty="0"/>
          </a:p>
        </p:txBody>
      </p:sp>
      <p:pic>
        <p:nvPicPr>
          <p:cNvPr id="3" name="Picture 2"/>
          <p:cNvPicPr>
            <a:picLocks noChangeAspect="1"/>
          </p:cNvPicPr>
          <p:nvPr/>
        </p:nvPicPr>
        <p:blipFill>
          <a:blip r:embed="rId3"/>
          <a:stretch>
            <a:fillRect/>
          </a:stretch>
        </p:blipFill>
        <p:spPr>
          <a:xfrm>
            <a:off x="1979112" y="518943"/>
            <a:ext cx="10212888" cy="5858579"/>
          </a:xfrm>
          <a:prstGeom prst="rect">
            <a:avLst/>
          </a:prstGeom>
        </p:spPr>
      </p:pic>
    </p:spTree>
    <p:extLst>
      <p:ext uri="{BB962C8B-B14F-4D97-AF65-F5344CB8AC3E}">
        <p14:creationId xmlns:p14="http://schemas.microsoft.com/office/powerpoint/2010/main" val="51688076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79684" y="3817425"/>
            <a:ext cx="1379096" cy="307777"/>
          </a:xfrm>
          <a:prstGeom prst="rect">
            <a:avLst/>
          </a:prstGeom>
          <a:solidFill>
            <a:schemeClr val="bg2"/>
          </a:solidFill>
        </p:spPr>
        <p:txBody>
          <a:bodyPr wrap="square" rtlCol="0">
            <a:spAutoFit/>
          </a:bodyPr>
          <a:lstStyle/>
          <a:p>
            <a:r>
              <a:rPr lang="en-US" dirty="0">
                <a:solidFill>
                  <a:schemeClr val="bg1"/>
                </a:solidFill>
              </a:rPr>
              <a:t>Dept. of AIML</a:t>
            </a:r>
          </a:p>
        </p:txBody>
      </p:sp>
      <p:sp>
        <p:nvSpPr>
          <p:cNvPr id="9" name="TextBox 8"/>
          <p:cNvSpPr txBox="1"/>
          <p:nvPr/>
        </p:nvSpPr>
        <p:spPr>
          <a:xfrm>
            <a:off x="8079288" y="3817425"/>
            <a:ext cx="212942" cy="307777"/>
          </a:xfrm>
          <a:prstGeom prst="rect">
            <a:avLst/>
          </a:prstGeom>
          <a:noFill/>
        </p:spPr>
        <p:txBody>
          <a:bodyPr wrap="square" rtlCol="0">
            <a:spAutoFit/>
          </a:bodyPr>
          <a:lstStyle/>
          <a:p>
            <a:endParaRPr lang="en-US" dirty="0"/>
          </a:p>
        </p:txBody>
      </p:sp>
      <p:sp>
        <p:nvSpPr>
          <p:cNvPr id="12" name="TextBox 11"/>
          <p:cNvSpPr txBox="1"/>
          <p:nvPr/>
        </p:nvSpPr>
        <p:spPr>
          <a:xfrm>
            <a:off x="6250488" y="4484318"/>
            <a:ext cx="225468" cy="307777"/>
          </a:xfrm>
          <a:prstGeom prst="rect">
            <a:avLst/>
          </a:prstGeom>
          <a:solidFill>
            <a:schemeClr val="bg1"/>
          </a:solidFill>
        </p:spPr>
        <p:txBody>
          <a:bodyPr wrap="square" rtlCol="0">
            <a:spAutoFit/>
          </a:bodyPr>
          <a:lstStyle/>
          <a:p>
            <a:endParaRPr lang="en-US" dirty="0"/>
          </a:p>
        </p:txBody>
      </p:sp>
      <p:sp>
        <p:nvSpPr>
          <p:cNvPr id="10" name="TextBox 9"/>
          <p:cNvSpPr txBox="1"/>
          <p:nvPr/>
        </p:nvSpPr>
        <p:spPr>
          <a:xfrm>
            <a:off x="9908088" y="3294345"/>
            <a:ext cx="263046" cy="307777"/>
          </a:xfrm>
          <a:prstGeom prst="rect">
            <a:avLst/>
          </a:prstGeom>
          <a:solidFill>
            <a:schemeClr val="bg1"/>
          </a:solidFill>
        </p:spPr>
        <p:txBody>
          <a:bodyPr wrap="square" rtlCol="0">
            <a:spAutoFit/>
          </a:bodyPr>
          <a:lstStyle/>
          <a:p>
            <a:endParaRPr lang="en-US" dirty="0"/>
          </a:p>
        </p:txBody>
      </p:sp>
      <p:pic>
        <p:nvPicPr>
          <p:cNvPr id="2" name="Picture 1"/>
          <p:cNvPicPr>
            <a:picLocks noChangeAspect="1"/>
          </p:cNvPicPr>
          <p:nvPr/>
        </p:nvPicPr>
        <p:blipFill>
          <a:blip r:embed="rId3"/>
          <a:stretch>
            <a:fillRect/>
          </a:stretch>
        </p:blipFill>
        <p:spPr>
          <a:xfrm>
            <a:off x="2427831" y="741515"/>
            <a:ext cx="9434708" cy="1062234"/>
          </a:xfrm>
          <a:prstGeom prst="rect">
            <a:avLst/>
          </a:prstGeom>
        </p:spPr>
      </p:pic>
      <p:pic>
        <p:nvPicPr>
          <p:cNvPr id="5" name="Picture 4"/>
          <p:cNvPicPr>
            <a:picLocks noChangeAspect="1"/>
          </p:cNvPicPr>
          <p:nvPr/>
        </p:nvPicPr>
        <p:blipFill>
          <a:blip r:embed="rId4"/>
          <a:stretch>
            <a:fillRect/>
          </a:stretch>
        </p:blipFill>
        <p:spPr>
          <a:xfrm>
            <a:off x="2746983" y="2695591"/>
            <a:ext cx="8476337" cy="1191616"/>
          </a:xfrm>
          <a:prstGeom prst="rect">
            <a:avLst/>
          </a:prstGeom>
        </p:spPr>
      </p:pic>
    </p:spTree>
    <p:extLst>
      <p:ext uri="{BB962C8B-B14F-4D97-AF65-F5344CB8AC3E}">
        <p14:creationId xmlns:p14="http://schemas.microsoft.com/office/powerpoint/2010/main" val="77921610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79684" y="3817425"/>
            <a:ext cx="1379096" cy="307777"/>
          </a:xfrm>
          <a:prstGeom prst="rect">
            <a:avLst/>
          </a:prstGeom>
          <a:solidFill>
            <a:schemeClr val="bg2"/>
          </a:solidFill>
        </p:spPr>
        <p:txBody>
          <a:bodyPr wrap="square" rtlCol="0">
            <a:spAutoFit/>
          </a:bodyPr>
          <a:lstStyle/>
          <a:p>
            <a:r>
              <a:rPr lang="en-US" dirty="0">
                <a:solidFill>
                  <a:schemeClr val="bg1"/>
                </a:solidFill>
              </a:rPr>
              <a:t>Dept. of AIML</a:t>
            </a:r>
          </a:p>
        </p:txBody>
      </p:sp>
      <p:sp>
        <p:nvSpPr>
          <p:cNvPr id="9" name="TextBox 8"/>
          <p:cNvSpPr txBox="1"/>
          <p:nvPr/>
        </p:nvSpPr>
        <p:spPr>
          <a:xfrm>
            <a:off x="8079288" y="3817425"/>
            <a:ext cx="212942" cy="307777"/>
          </a:xfrm>
          <a:prstGeom prst="rect">
            <a:avLst/>
          </a:prstGeom>
          <a:noFill/>
        </p:spPr>
        <p:txBody>
          <a:bodyPr wrap="square" rtlCol="0">
            <a:spAutoFit/>
          </a:bodyPr>
          <a:lstStyle/>
          <a:p>
            <a:endParaRPr lang="en-US" dirty="0"/>
          </a:p>
        </p:txBody>
      </p:sp>
      <p:sp>
        <p:nvSpPr>
          <p:cNvPr id="12" name="TextBox 11"/>
          <p:cNvSpPr txBox="1"/>
          <p:nvPr/>
        </p:nvSpPr>
        <p:spPr>
          <a:xfrm>
            <a:off x="6250488" y="4484318"/>
            <a:ext cx="225468" cy="307777"/>
          </a:xfrm>
          <a:prstGeom prst="rect">
            <a:avLst/>
          </a:prstGeom>
          <a:solidFill>
            <a:schemeClr val="bg1"/>
          </a:solidFill>
        </p:spPr>
        <p:txBody>
          <a:bodyPr wrap="square" rtlCol="0">
            <a:spAutoFit/>
          </a:bodyPr>
          <a:lstStyle/>
          <a:p>
            <a:endParaRPr lang="en-US" dirty="0"/>
          </a:p>
        </p:txBody>
      </p:sp>
      <p:sp>
        <p:nvSpPr>
          <p:cNvPr id="10" name="TextBox 9"/>
          <p:cNvSpPr txBox="1"/>
          <p:nvPr/>
        </p:nvSpPr>
        <p:spPr>
          <a:xfrm>
            <a:off x="9908088" y="3294345"/>
            <a:ext cx="263046" cy="307777"/>
          </a:xfrm>
          <a:prstGeom prst="rect">
            <a:avLst/>
          </a:prstGeom>
          <a:solidFill>
            <a:schemeClr val="bg1"/>
          </a:solidFill>
        </p:spPr>
        <p:txBody>
          <a:bodyPr wrap="square" rtlCol="0">
            <a:spAutoFit/>
          </a:bodyPr>
          <a:lstStyle/>
          <a:p>
            <a:endParaRPr lang="en-US" dirty="0"/>
          </a:p>
        </p:txBody>
      </p:sp>
      <p:grpSp>
        <p:nvGrpSpPr>
          <p:cNvPr id="7" name="Group 6"/>
          <p:cNvGrpSpPr/>
          <p:nvPr/>
        </p:nvGrpSpPr>
        <p:grpSpPr>
          <a:xfrm>
            <a:off x="1968152" y="150312"/>
            <a:ext cx="10223848" cy="6707688"/>
            <a:chOff x="1968152" y="150312"/>
            <a:chExt cx="10223848" cy="6707688"/>
          </a:xfrm>
        </p:grpSpPr>
        <p:pic>
          <p:nvPicPr>
            <p:cNvPr id="3" name="Picture 2"/>
            <p:cNvPicPr>
              <a:picLocks noChangeAspect="1"/>
            </p:cNvPicPr>
            <p:nvPr/>
          </p:nvPicPr>
          <p:blipFill>
            <a:blip r:embed="rId3"/>
            <a:stretch>
              <a:fillRect/>
            </a:stretch>
          </p:blipFill>
          <p:spPr>
            <a:xfrm>
              <a:off x="1968152" y="161925"/>
              <a:ext cx="10119464" cy="6696075"/>
            </a:xfrm>
            <a:prstGeom prst="rect">
              <a:avLst/>
            </a:prstGeom>
          </p:spPr>
        </p:pic>
        <p:sp>
          <p:nvSpPr>
            <p:cNvPr id="6" name="TextBox 5"/>
            <p:cNvSpPr txBox="1"/>
            <p:nvPr/>
          </p:nvSpPr>
          <p:spPr>
            <a:xfrm>
              <a:off x="11674258" y="150312"/>
              <a:ext cx="517742" cy="576198"/>
            </a:xfrm>
            <a:prstGeom prst="rect">
              <a:avLst/>
            </a:prstGeom>
            <a:solidFill>
              <a:schemeClr val="bg1"/>
            </a:solidFill>
          </p:spPr>
          <p:txBody>
            <a:bodyPr wrap="square" rtlCol="0">
              <a:spAutoFit/>
            </a:bodyPr>
            <a:lstStyle/>
            <a:p>
              <a:endParaRPr lang="en-US" dirty="0"/>
            </a:p>
          </p:txBody>
        </p:sp>
      </p:grpSp>
    </p:spTree>
    <p:extLst>
      <p:ext uri="{BB962C8B-B14F-4D97-AF65-F5344CB8AC3E}">
        <p14:creationId xmlns:p14="http://schemas.microsoft.com/office/powerpoint/2010/main" val="381449387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79684" y="3817425"/>
            <a:ext cx="1379096" cy="307777"/>
          </a:xfrm>
          <a:prstGeom prst="rect">
            <a:avLst/>
          </a:prstGeom>
          <a:solidFill>
            <a:schemeClr val="bg2"/>
          </a:solidFill>
        </p:spPr>
        <p:txBody>
          <a:bodyPr wrap="square" rtlCol="0">
            <a:spAutoFit/>
          </a:bodyPr>
          <a:lstStyle/>
          <a:p>
            <a:r>
              <a:rPr lang="en-US" dirty="0">
                <a:solidFill>
                  <a:schemeClr val="bg1"/>
                </a:solidFill>
              </a:rPr>
              <a:t>Dept. of AIML</a:t>
            </a:r>
          </a:p>
        </p:txBody>
      </p:sp>
      <p:sp>
        <p:nvSpPr>
          <p:cNvPr id="9" name="TextBox 8"/>
          <p:cNvSpPr txBox="1"/>
          <p:nvPr/>
        </p:nvSpPr>
        <p:spPr>
          <a:xfrm>
            <a:off x="8079288" y="3817425"/>
            <a:ext cx="212942" cy="307777"/>
          </a:xfrm>
          <a:prstGeom prst="rect">
            <a:avLst/>
          </a:prstGeom>
          <a:noFill/>
        </p:spPr>
        <p:txBody>
          <a:bodyPr wrap="square" rtlCol="0">
            <a:spAutoFit/>
          </a:bodyPr>
          <a:lstStyle/>
          <a:p>
            <a:endParaRPr lang="en-US" dirty="0"/>
          </a:p>
        </p:txBody>
      </p:sp>
      <p:sp>
        <p:nvSpPr>
          <p:cNvPr id="12" name="TextBox 11"/>
          <p:cNvSpPr txBox="1"/>
          <p:nvPr/>
        </p:nvSpPr>
        <p:spPr>
          <a:xfrm>
            <a:off x="6250488" y="4484318"/>
            <a:ext cx="225468" cy="307777"/>
          </a:xfrm>
          <a:prstGeom prst="rect">
            <a:avLst/>
          </a:prstGeom>
          <a:solidFill>
            <a:schemeClr val="bg1"/>
          </a:solidFill>
        </p:spPr>
        <p:txBody>
          <a:bodyPr wrap="square" rtlCol="0">
            <a:spAutoFit/>
          </a:bodyPr>
          <a:lstStyle/>
          <a:p>
            <a:endParaRPr lang="en-US" dirty="0"/>
          </a:p>
        </p:txBody>
      </p:sp>
      <p:sp>
        <p:nvSpPr>
          <p:cNvPr id="10" name="TextBox 9"/>
          <p:cNvSpPr txBox="1"/>
          <p:nvPr/>
        </p:nvSpPr>
        <p:spPr>
          <a:xfrm>
            <a:off x="9908088" y="3294345"/>
            <a:ext cx="263046" cy="307777"/>
          </a:xfrm>
          <a:prstGeom prst="rect">
            <a:avLst/>
          </a:prstGeom>
          <a:solidFill>
            <a:schemeClr val="bg1"/>
          </a:solidFill>
        </p:spPr>
        <p:txBody>
          <a:bodyPr wrap="square" rtlCol="0">
            <a:spAutoFit/>
          </a:bodyPr>
          <a:lstStyle/>
          <a:p>
            <a:endParaRPr lang="en-US" dirty="0"/>
          </a:p>
        </p:txBody>
      </p:sp>
      <p:sp>
        <p:nvSpPr>
          <p:cNvPr id="2" name="Rectangle 1"/>
          <p:cNvSpPr/>
          <p:nvPr/>
        </p:nvSpPr>
        <p:spPr>
          <a:xfrm>
            <a:off x="2492678" y="198675"/>
            <a:ext cx="9331891" cy="954107"/>
          </a:xfrm>
          <a:prstGeom prst="rect">
            <a:avLst/>
          </a:prstGeom>
        </p:spPr>
        <p:txBody>
          <a:bodyPr wrap="square">
            <a:spAutoFit/>
          </a:bodyPr>
          <a:lstStyle/>
          <a:p>
            <a:pPr algn="ctr"/>
            <a:r>
              <a:rPr lang="en-US" sz="2800" b="1" dirty="0">
                <a:solidFill>
                  <a:schemeClr val="accent1"/>
                </a:solidFill>
                <a:latin typeface="Times New Roman" panose="02020603050405020304" pitchFamily="18" charset="0"/>
                <a:cs typeface="Times New Roman" panose="02020603050405020304" pitchFamily="18" charset="0"/>
              </a:rPr>
              <a:t>Ambiguous Attribute Names, Aliasing, Renaming, and Tuple Variables</a:t>
            </a:r>
          </a:p>
        </p:txBody>
      </p:sp>
      <p:sp>
        <p:nvSpPr>
          <p:cNvPr id="11" name="Rectangle 10"/>
          <p:cNvSpPr/>
          <p:nvPr/>
        </p:nvSpPr>
        <p:spPr>
          <a:xfrm>
            <a:off x="2784952" y="1578666"/>
            <a:ext cx="9039617" cy="3416320"/>
          </a:xfrm>
          <a:prstGeom prst="rect">
            <a:avLst/>
          </a:prstGeom>
        </p:spPr>
        <p:txBody>
          <a:bodyPr wrap="square">
            <a:spAutoFit/>
          </a:bodyPr>
          <a:lstStyle/>
          <a:p>
            <a:r>
              <a:rPr lang="en-US" sz="2400" dirty="0">
                <a:solidFill>
                  <a:schemeClr val="tx1"/>
                </a:solidFill>
                <a:latin typeface="Times New Roman" panose="02020603050405020304" pitchFamily="18" charset="0"/>
                <a:cs typeface="Times New Roman" panose="02020603050405020304" pitchFamily="18" charset="0"/>
              </a:rPr>
              <a:t>In SQL, we can use the </a:t>
            </a:r>
            <a:r>
              <a:rPr lang="en-US" sz="2400" b="1" dirty="0">
                <a:solidFill>
                  <a:schemeClr val="tx1"/>
                </a:solidFill>
                <a:latin typeface="Times New Roman" panose="02020603050405020304" pitchFamily="18" charset="0"/>
                <a:cs typeface="Times New Roman" panose="02020603050405020304" pitchFamily="18" charset="0"/>
              </a:rPr>
              <a:t>same name for two </a:t>
            </a:r>
            <a:r>
              <a:rPr lang="en-US" sz="2400" dirty="0">
                <a:solidFill>
                  <a:schemeClr val="tx1"/>
                </a:solidFill>
                <a:latin typeface="Times New Roman" panose="02020603050405020304" pitchFamily="18" charset="0"/>
                <a:cs typeface="Times New Roman" panose="02020603050405020304" pitchFamily="18" charset="0"/>
              </a:rPr>
              <a:t>(or more) attributes as long as the attributes are in different relations</a:t>
            </a:r>
          </a:p>
          <a:p>
            <a:pPr marL="342900" indent="-342900">
              <a:buFont typeface="Wingdings" panose="05000000000000000000" pitchFamily="2" charset="2"/>
              <a:buChar char="§"/>
            </a:pPr>
            <a:r>
              <a:rPr lang="en-US" sz="2400" dirty="0">
                <a:solidFill>
                  <a:schemeClr val="tx1"/>
                </a:solidFill>
                <a:latin typeface="Times New Roman" panose="02020603050405020304" pitchFamily="18" charset="0"/>
                <a:cs typeface="Times New Roman" panose="02020603050405020304" pitchFamily="18" charset="0"/>
              </a:rPr>
              <a:t>A </a:t>
            </a:r>
            <a:r>
              <a:rPr lang="en-US" sz="2400" b="1" dirty="0">
                <a:solidFill>
                  <a:schemeClr val="tx1"/>
                </a:solidFill>
                <a:latin typeface="Times New Roman" panose="02020603050405020304" pitchFamily="18" charset="0"/>
                <a:cs typeface="Times New Roman" panose="02020603050405020304" pitchFamily="18" charset="0"/>
              </a:rPr>
              <a:t>query </a:t>
            </a:r>
            <a:r>
              <a:rPr lang="en-US" sz="2400" dirty="0">
                <a:solidFill>
                  <a:schemeClr val="tx1"/>
                </a:solidFill>
                <a:latin typeface="Times New Roman" panose="02020603050405020304" pitchFamily="18" charset="0"/>
                <a:cs typeface="Times New Roman" panose="02020603050405020304" pitchFamily="18" charset="0"/>
              </a:rPr>
              <a:t>refers to two or more attributes with the same name must qualify the attribute name with the relation name by </a:t>
            </a:r>
            <a:r>
              <a:rPr lang="en-US" sz="2400" b="1" dirty="0">
                <a:solidFill>
                  <a:schemeClr val="tx1"/>
                </a:solidFill>
                <a:latin typeface="Times New Roman" panose="02020603050405020304" pitchFamily="18" charset="0"/>
                <a:cs typeface="Times New Roman" panose="02020603050405020304" pitchFamily="18" charset="0"/>
              </a:rPr>
              <a:t>prefixing the relation name </a:t>
            </a:r>
            <a:r>
              <a:rPr lang="en-US" sz="2400" dirty="0">
                <a:solidFill>
                  <a:schemeClr val="tx1"/>
                </a:solidFill>
                <a:latin typeface="Times New Roman" panose="02020603050405020304" pitchFamily="18" charset="0"/>
                <a:cs typeface="Times New Roman" panose="02020603050405020304" pitchFamily="18" charset="0"/>
              </a:rPr>
              <a:t>to the attribute name and separating the two by a period(.).</a:t>
            </a:r>
          </a:p>
          <a:p>
            <a:pPr marL="342900" indent="-342900">
              <a:buFont typeface="Wingdings" panose="05000000000000000000" pitchFamily="2" charset="2"/>
              <a:buChar char="§"/>
            </a:pPr>
            <a:r>
              <a:rPr lang="en-US" sz="2400" dirty="0">
                <a:solidFill>
                  <a:schemeClr val="tx1"/>
                </a:solidFill>
                <a:latin typeface="Times New Roman" panose="02020603050405020304" pitchFamily="18" charset="0"/>
                <a:cs typeface="Times New Roman" panose="02020603050405020304" pitchFamily="18" charset="0"/>
              </a:rPr>
              <a:t>Example:</a:t>
            </a:r>
          </a:p>
          <a:p>
            <a:pPr marL="342900" lvl="2" indent="-342900">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         </a:t>
            </a:r>
            <a:r>
              <a:rPr lang="en-US" sz="2400" b="1" dirty="0">
                <a:solidFill>
                  <a:srgbClr val="C00000"/>
                </a:solidFill>
                <a:latin typeface="Times New Roman" panose="02020603050405020304" pitchFamily="18" charset="0"/>
                <a:cs typeface="Times New Roman" panose="02020603050405020304" pitchFamily="18" charset="0"/>
              </a:rPr>
              <a:t>EMPLOYEE.LNAME, DEPARTMENT.DNAME</a:t>
            </a:r>
          </a:p>
          <a:p>
            <a:pPr marL="342900" indent="-342900">
              <a:buFont typeface="Wingdings" panose="05000000000000000000" pitchFamily="2" charset="2"/>
              <a:buChar char="§"/>
            </a:pPr>
            <a:endParaRPr lang="en-US" sz="24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1221616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79684" y="3817425"/>
            <a:ext cx="1379096" cy="307777"/>
          </a:xfrm>
          <a:prstGeom prst="rect">
            <a:avLst/>
          </a:prstGeom>
          <a:solidFill>
            <a:schemeClr val="bg2"/>
          </a:solidFill>
        </p:spPr>
        <p:txBody>
          <a:bodyPr wrap="square" rtlCol="0">
            <a:spAutoFit/>
          </a:bodyPr>
          <a:lstStyle/>
          <a:p>
            <a:r>
              <a:rPr lang="en-US" dirty="0">
                <a:solidFill>
                  <a:schemeClr val="bg1"/>
                </a:solidFill>
              </a:rPr>
              <a:t>Dept. of AIML</a:t>
            </a:r>
          </a:p>
        </p:txBody>
      </p:sp>
      <p:sp>
        <p:nvSpPr>
          <p:cNvPr id="9" name="TextBox 8"/>
          <p:cNvSpPr txBox="1"/>
          <p:nvPr/>
        </p:nvSpPr>
        <p:spPr>
          <a:xfrm>
            <a:off x="8079288" y="3817425"/>
            <a:ext cx="212942" cy="307777"/>
          </a:xfrm>
          <a:prstGeom prst="rect">
            <a:avLst/>
          </a:prstGeom>
          <a:noFill/>
        </p:spPr>
        <p:txBody>
          <a:bodyPr wrap="square" rtlCol="0">
            <a:spAutoFit/>
          </a:bodyPr>
          <a:lstStyle/>
          <a:p>
            <a:endParaRPr lang="en-US" dirty="0"/>
          </a:p>
        </p:txBody>
      </p:sp>
      <p:sp>
        <p:nvSpPr>
          <p:cNvPr id="12" name="TextBox 11"/>
          <p:cNvSpPr txBox="1"/>
          <p:nvPr/>
        </p:nvSpPr>
        <p:spPr>
          <a:xfrm>
            <a:off x="6250488" y="4484318"/>
            <a:ext cx="225468" cy="307777"/>
          </a:xfrm>
          <a:prstGeom prst="rect">
            <a:avLst/>
          </a:prstGeom>
          <a:solidFill>
            <a:schemeClr val="bg1"/>
          </a:solidFill>
        </p:spPr>
        <p:txBody>
          <a:bodyPr wrap="square" rtlCol="0">
            <a:spAutoFit/>
          </a:bodyPr>
          <a:lstStyle/>
          <a:p>
            <a:endParaRPr lang="en-US" dirty="0"/>
          </a:p>
        </p:txBody>
      </p:sp>
      <p:sp>
        <p:nvSpPr>
          <p:cNvPr id="10" name="TextBox 9"/>
          <p:cNvSpPr txBox="1"/>
          <p:nvPr/>
        </p:nvSpPr>
        <p:spPr>
          <a:xfrm>
            <a:off x="9908088" y="3294345"/>
            <a:ext cx="263046" cy="307777"/>
          </a:xfrm>
          <a:prstGeom prst="rect">
            <a:avLst/>
          </a:prstGeom>
          <a:solidFill>
            <a:schemeClr val="bg1"/>
          </a:solidFill>
        </p:spPr>
        <p:txBody>
          <a:bodyPr wrap="square" rtlCol="0">
            <a:spAutoFit/>
          </a:bodyPr>
          <a:lstStyle/>
          <a:p>
            <a:endParaRPr lang="en-US" dirty="0"/>
          </a:p>
        </p:txBody>
      </p:sp>
      <p:sp>
        <p:nvSpPr>
          <p:cNvPr id="2" name="Rectangle 1"/>
          <p:cNvSpPr/>
          <p:nvPr/>
        </p:nvSpPr>
        <p:spPr>
          <a:xfrm>
            <a:off x="2492678" y="198675"/>
            <a:ext cx="9331891" cy="954107"/>
          </a:xfrm>
          <a:prstGeom prst="rect">
            <a:avLst/>
          </a:prstGeom>
        </p:spPr>
        <p:txBody>
          <a:bodyPr wrap="square">
            <a:spAutoFit/>
          </a:bodyPr>
          <a:lstStyle/>
          <a:p>
            <a:pPr algn="ctr"/>
            <a:r>
              <a:rPr lang="en-US" sz="2800" b="1" dirty="0">
                <a:solidFill>
                  <a:schemeClr val="accent1"/>
                </a:solidFill>
                <a:latin typeface="Times New Roman" panose="02020603050405020304" pitchFamily="18" charset="0"/>
                <a:cs typeface="Times New Roman" panose="02020603050405020304" pitchFamily="18" charset="0"/>
              </a:rPr>
              <a:t>Ambiguous Attribute Names, Aliasing, Renaming, and Tuple Variables</a:t>
            </a:r>
          </a:p>
        </p:txBody>
      </p:sp>
      <p:sp>
        <p:nvSpPr>
          <p:cNvPr id="11" name="Rectangle 10"/>
          <p:cNvSpPr/>
          <p:nvPr/>
        </p:nvSpPr>
        <p:spPr>
          <a:xfrm>
            <a:off x="2584536" y="1155298"/>
            <a:ext cx="9240033" cy="1938992"/>
          </a:xfrm>
          <a:prstGeom prst="rect">
            <a:avLst/>
          </a:prstGeom>
        </p:spPr>
        <p:txBody>
          <a:bodyPr wrap="square">
            <a:spAutoFit/>
          </a:bodyPr>
          <a:lstStyle/>
          <a:p>
            <a:r>
              <a:rPr lang="en-US" sz="2400" b="1" dirty="0">
                <a:solidFill>
                  <a:srgbClr val="C00000"/>
                </a:solidFill>
                <a:latin typeface="Times New Roman" panose="02020603050405020304" pitchFamily="18" charset="0"/>
                <a:cs typeface="Times New Roman" panose="02020603050405020304" pitchFamily="18" charset="0"/>
              </a:rPr>
              <a:t>Example1:</a:t>
            </a:r>
          </a:p>
          <a:p>
            <a:r>
              <a:rPr lang="en-US" sz="2400" dirty="0">
                <a:latin typeface="Times New Roman" panose="02020603050405020304" pitchFamily="18" charset="0"/>
                <a:cs typeface="Times New Roman" panose="02020603050405020304" pitchFamily="18" charset="0"/>
              </a:rPr>
              <a:t>prefix the attributes Name and </a:t>
            </a:r>
            <a:r>
              <a:rPr lang="en-US" sz="2400" dirty="0" err="1">
                <a:latin typeface="Times New Roman" panose="02020603050405020304" pitchFamily="18" charset="0"/>
                <a:cs typeface="Times New Roman" panose="02020603050405020304" pitchFamily="18" charset="0"/>
              </a:rPr>
              <a:t>Dnumber</a:t>
            </a:r>
            <a:r>
              <a:rPr lang="en-US" sz="2400" dirty="0">
                <a:latin typeface="Times New Roman" panose="02020603050405020304" pitchFamily="18" charset="0"/>
                <a:cs typeface="Times New Roman" panose="02020603050405020304" pitchFamily="18" charset="0"/>
              </a:rPr>
              <a:t> in Q1A to specify which ones we are referring to, because the same attribute names are used in both relations:</a:t>
            </a:r>
          </a:p>
          <a:p>
            <a:endParaRPr lang="en-US" sz="2400" dirty="0">
              <a:solidFill>
                <a:schemeClr val="tx1"/>
              </a:solidFill>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2"/>
          <a:stretch>
            <a:fillRect/>
          </a:stretch>
        </p:blipFill>
        <p:spPr>
          <a:xfrm>
            <a:off x="3248416" y="2685868"/>
            <a:ext cx="7586598" cy="3904676"/>
          </a:xfrm>
          <a:prstGeom prst="rect">
            <a:avLst/>
          </a:prstGeom>
        </p:spPr>
      </p:pic>
    </p:spTree>
    <p:extLst>
      <p:ext uri="{BB962C8B-B14F-4D97-AF65-F5344CB8AC3E}">
        <p14:creationId xmlns:p14="http://schemas.microsoft.com/office/powerpoint/2010/main" val="352596440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79684" y="3817425"/>
            <a:ext cx="1379096" cy="307777"/>
          </a:xfrm>
          <a:prstGeom prst="rect">
            <a:avLst/>
          </a:prstGeom>
          <a:solidFill>
            <a:schemeClr val="bg2"/>
          </a:solidFill>
        </p:spPr>
        <p:txBody>
          <a:bodyPr wrap="square" rtlCol="0">
            <a:spAutoFit/>
          </a:bodyPr>
          <a:lstStyle/>
          <a:p>
            <a:r>
              <a:rPr lang="en-US" dirty="0">
                <a:solidFill>
                  <a:schemeClr val="bg1"/>
                </a:solidFill>
              </a:rPr>
              <a:t>Dept. of AIML</a:t>
            </a:r>
          </a:p>
        </p:txBody>
      </p:sp>
      <p:sp>
        <p:nvSpPr>
          <p:cNvPr id="9" name="TextBox 8"/>
          <p:cNvSpPr txBox="1"/>
          <p:nvPr/>
        </p:nvSpPr>
        <p:spPr>
          <a:xfrm>
            <a:off x="8079288" y="3817425"/>
            <a:ext cx="212942" cy="307777"/>
          </a:xfrm>
          <a:prstGeom prst="rect">
            <a:avLst/>
          </a:prstGeom>
          <a:noFill/>
        </p:spPr>
        <p:txBody>
          <a:bodyPr wrap="square" rtlCol="0">
            <a:spAutoFit/>
          </a:bodyPr>
          <a:lstStyle/>
          <a:p>
            <a:endParaRPr lang="en-US" dirty="0"/>
          </a:p>
        </p:txBody>
      </p:sp>
      <p:sp>
        <p:nvSpPr>
          <p:cNvPr id="12" name="TextBox 11"/>
          <p:cNvSpPr txBox="1"/>
          <p:nvPr/>
        </p:nvSpPr>
        <p:spPr>
          <a:xfrm>
            <a:off x="6250488" y="4484318"/>
            <a:ext cx="225468" cy="307777"/>
          </a:xfrm>
          <a:prstGeom prst="rect">
            <a:avLst/>
          </a:prstGeom>
          <a:solidFill>
            <a:schemeClr val="bg1"/>
          </a:solidFill>
        </p:spPr>
        <p:txBody>
          <a:bodyPr wrap="square" rtlCol="0">
            <a:spAutoFit/>
          </a:bodyPr>
          <a:lstStyle/>
          <a:p>
            <a:endParaRPr lang="en-US" dirty="0"/>
          </a:p>
        </p:txBody>
      </p:sp>
      <p:sp>
        <p:nvSpPr>
          <p:cNvPr id="10" name="TextBox 9"/>
          <p:cNvSpPr txBox="1"/>
          <p:nvPr/>
        </p:nvSpPr>
        <p:spPr>
          <a:xfrm>
            <a:off x="9908088" y="3294345"/>
            <a:ext cx="263046" cy="307777"/>
          </a:xfrm>
          <a:prstGeom prst="rect">
            <a:avLst/>
          </a:prstGeom>
          <a:solidFill>
            <a:schemeClr val="bg1"/>
          </a:solidFill>
        </p:spPr>
        <p:txBody>
          <a:bodyPr wrap="square" rtlCol="0">
            <a:spAutoFit/>
          </a:bodyPr>
          <a:lstStyle/>
          <a:p>
            <a:endParaRPr lang="en-US" dirty="0"/>
          </a:p>
        </p:txBody>
      </p:sp>
      <p:sp>
        <p:nvSpPr>
          <p:cNvPr id="2" name="Rectangle 1"/>
          <p:cNvSpPr/>
          <p:nvPr/>
        </p:nvSpPr>
        <p:spPr>
          <a:xfrm>
            <a:off x="2492678" y="198675"/>
            <a:ext cx="9331891" cy="954107"/>
          </a:xfrm>
          <a:prstGeom prst="rect">
            <a:avLst/>
          </a:prstGeom>
        </p:spPr>
        <p:txBody>
          <a:bodyPr wrap="square">
            <a:spAutoFit/>
          </a:bodyPr>
          <a:lstStyle/>
          <a:p>
            <a:pPr algn="ctr"/>
            <a:r>
              <a:rPr lang="en-US" sz="2800" b="1" dirty="0">
                <a:solidFill>
                  <a:schemeClr val="accent1"/>
                </a:solidFill>
                <a:latin typeface="Times New Roman" panose="02020603050405020304" pitchFamily="18" charset="0"/>
                <a:cs typeface="Times New Roman" panose="02020603050405020304" pitchFamily="18" charset="0"/>
              </a:rPr>
              <a:t>Ambiguous Attribute Names, Aliasing, Renaming, and Tuple Variables</a:t>
            </a:r>
          </a:p>
        </p:txBody>
      </p:sp>
      <p:sp>
        <p:nvSpPr>
          <p:cNvPr id="11" name="Rectangle 10"/>
          <p:cNvSpPr/>
          <p:nvPr/>
        </p:nvSpPr>
        <p:spPr>
          <a:xfrm>
            <a:off x="2855934" y="1155298"/>
            <a:ext cx="8968635" cy="3416320"/>
          </a:xfrm>
          <a:prstGeom prst="rect">
            <a:avLst/>
          </a:prstGeom>
        </p:spPr>
        <p:txBody>
          <a:bodyPr wrap="square">
            <a:spAutoFit/>
          </a:bodyPr>
          <a:lstStyle/>
          <a:p>
            <a:r>
              <a:rPr lang="en-US" sz="2400" b="1" dirty="0">
                <a:solidFill>
                  <a:srgbClr val="C00000"/>
                </a:solidFill>
                <a:latin typeface="Times New Roman" panose="02020603050405020304" pitchFamily="18" charset="0"/>
                <a:cs typeface="Times New Roman" panose="02020603050405020304" pitchFamily="18" charset="0"/>
              </a:rPr>
              <a:t>Example2:</a:t>
            </a:r>
          </a:p>
          <a:p>
            <a:r>
              <a:rPr lang="en-US" sz="2400" dirty="0">
                <a:latin typeface="Times New Roman" panose="02020603050405020304" pitchFamily="18" charset="0"/>
                <a:cs typeface="Times New Roman" panose="02020603050405020304" pitchFamily="18" charset="0"/>
              </a:rPr>
              <a:t>Fully qualified attribute names can be used for clarity even if there is no ambiguity in attribute names. Q1 can be rewritten as Q1′ below with fully qualified attribute names</a:t>
            </a:r>
          </a:p>
          <a:p>
            <a:endParaRPr lang="en-US" sz="2400" dirty="0">
              <a:solidFill>
                <a:schemeClr val="tx1"/>
              </a:solidFill>
              <a:latin typeface="Times New Roman" panose="02020603050405020304" pitchFamily="18" charset="0"/>
              <a:cs typeface="Times New Roman" panose="02020603050405020304" pitchFamily="18" charset="0"/>
            </a:endParaRPr>
          </a:p>
          <a:p>
            <a:r>
              <a:rPr lang="en-US" sz="2400" dirty="0">
                <a:solidFill>
                  <a:schemeClr val="tx1"/>
                </a:solidFill>
                <a:latin typeface="Times New Roman" panose="02020603050405020304" pitchFamily="18" charset="0"/>
                <a:cs typeface="Times New Roman" panose="02020603050405020304" pitchFamily="18" charset="0"/>
              </a:rPr>
              <a:t>Q1′: </a:t>
            </a:r>
            <a:r>
              <a:rPr lang="en-US" sz="2400" b="1" dirty="0">
                <a:solidFill>
                  <a:schemeClr val="tx1"/>
                </a:solidFill>
                <a:latin typeface="Times New Roman" panose="02020603050405020304" pitchFamily="18" charset="0"/>
                <a:cs typeface="Times New Roman" panose="02020603050405020304" pitchFamily="18" charset="0"/>
              </a:rPr>
              <a:t>SELECT </a:t>
            </a:r>
            <a:r>
              <a:rPr lang="en-US" sz="2400" b="1" dirty="0" err="1">
                <a:solidFill>
                  <a:schemeClr val="tx1"/>
                </a:solidFill>
                <a:latin typeface="Times New Roman" panose="02020603050405020304" pitchFamily="18" charset="0"/>
                <a:cs typeface="Times New Roman" panose="02020603050405020304" pitchFamily="18" charset="0"/>
              </a:rPr>
              <a:t>EMPLOYEE.Fname</a:t>
            </a:r>
            <a:r>
              <a:rPr lang="en-US" sz="2400" b="1" dirty="0">
                <a:solidFill>
                  <a:schemeClr val="tx1"/>
                </a:solidFill>
                <a:latin typeface="Times New Roman" panose="02020603050405020304" pitchFamily="18" charset="0"/>
                <a:cs typeface="Times New Roman" panose="02020603050405020304" pitchFamily="18" charset="0"/>
              </a:rPr>
              <a:t>, </a:t>
            </a:r>
            <a:r>
              <a:rPr lang="en-US" sz="2400" b="1" dirty="0" err="1">
                <a:solidFill>
                  <a:schemeClr val="tx1"/>
                </a:solidFill>
                <a:latin typeface="Times New Roman" panose="02020603050405020304" pitchFamily="18" charset="0"/>
                <a:cs typeface="Times New Roman" panose="02020603050405020304" pitchFamily="18" charset="0"/>
              </a:rPr>
              <a:t>EMPLOYEE.LName</a:t>
            </a:r>
            <a:r>
              <a:rPr lang="en-US" sz="2400" b="1" dirty="0">
                <a:solidFill>
                  <a:schemeClr val="tx1"/>
                </a:solidFill>
                <a:latin typeface="Times New Roman" panose="02020603050405020304" pitchFamily="18" charset="0"/>
                <a:cs typeface="Times New Roman" panose="02020603050405020304" pitchFamily="18" charset="0"/>
              </a:rPr>
              <a:t>,</a:t>
            </a:r>
          </a:p>
          <a:p>
            <a:r>
              <a:rPr lang="en-US" sz="2400" b="1" dirty="0" err="1">
                <a:solidFill>
                  <a:schemeClr val="tx1"/>
                </a:solidFill>
                <a:latin typeface="Times New Roman" panose="02020603050405020304" pitchFamily="18" charset="0"/>
                <a:cs typeface="Times New Roman" panose="02020603050405020304" pitchFamily="18" charset="0"/>
              </a:rPr>
              <a:t>EMPLOYEE.Address</a:t>
            </a:r>
            <a:r>
              <a:rPr lang="en-US" sz="2400" b="1" dirty="0">
                <a:solidFill>
                  <a:schemeClr val="tx1"/>
                </a:solidFill>
                <a:latin typeface="Times New Roman" panose="02020603050405020304" pitchFamily="18" charset="0"/>
                <a:cs typeface="Times New Roman" panose="02020603050405020304" pitchFamily="18" charset="0"/>
              </a:rPr>
              <a:t> FROM EMPLOYEE, DEPARTMENT</a:t>
            </a:r>
          </a:p>
          <a:p>
            <a:r>
              <a:rPr lang="en-US" sz="2400" b="1" dirty="0">
                <a:solidFill>
                  <a:schemeClr val="tx1"/>
                </a:solidFill>
                <a:latin typeface="Times New Roman" panose="02020603050405020304" pitchFamily="18" charset="0"/>
                <a:cs typeface="Times New Roman" panose="02020603050405020304" pitchFamily="18" charset="0"/>
              </a:rPr>
              <a:t>WHERE </a:t>
            </a:r>
            <a:r>
              <a:rPr lang="en-US" sz="2400" b="1" dirty="0" err="1">
                <a:solidFill>
                  <a:schemeClr val="tx1"/>
                </a:solidFill>
                <a:latin typeface="Times New Roman" panose="02020603050405020304" pitchFamily="18" charset="0"/>
                <a:cs typeface="Times New Roman" panose="02020603050405020304" pitchFamily="18" charset="0"/>
              </a:rPr>
              <a:t>DEPARTMENT.DName</a:t>
            </a:r>
            <a:r>
              <a:rPr lang="en-US" sz="2400" b="1" dirty="0">
                <a:solidFill>
                  <a:schemeClr val="tx1"/>
                </a:solidFill>
                <a:latin typeface="Times New Roman" panose="02020603050405020304" pitchFamily="18" charset="0"/>
                <a:cs typeface="Times New Roman" panose="02020603050405020304" pitchFamily="18" charset="0"/>
              </a:rPr>
              <a:t> = ‘Research’ AND</a:t>
            </a:r>
          </a:p>
          <a:p>
            <a:r>
              <a:rPr lang="en-US" sz="2400" b="1" dirty="0" err="1">
                <a:solidFill>
                  <a:schemeClr val="tx1"/>
                </a:solidFill>
                <a:latin typeface="Times New Roman" panose="02020603050405020304" pitchFamily="18" charset="0"/>
                <a:cs typeface="Times New Roman" panose="02020603050405020304" pitchFamily="18" charset="0"/>
              </a:rPr>
              <a:t>DEPARTMENT.Dnumber</a:t>
            </a:r>
            <a:r>
              <a:rPr lang="en-US" sz="2400" b="1" dirty="0">
                <a:solidFill>
                  <a:schemeClr val="tx1"/>
                </a:solidFill>
                <a:latin typeface="Times New Roman" panose="02020603050405020304" pitchFamily="18" charset="0"/>
                <a:cs typeface="Times New Roman" panose="02020603050405020304" pitchFamily="18" charset="0"/>
              </a:rPr>
              <a:t> = </a:t>
            </a:r>
            <a:r>
              <a:rPr lang="en-US" sz="2400" b="1" dirty="0" err="1">
                <a:solidFill>
                  <a:schemeClr val="tx1"/>
                </a:solidFill>
                <a:latin typeface="Times New Roman" panose="02020603050405020304" pitchFamily="18" charset="0"/>
                <a:cs typeface="Times New Roman" panose="02020603050405020304" pitchFamily="18" charset="0"/>
              </a:rPr>
              <a:t>EMPLOYEE.Dno</a:t>
            </a:r>
            <a:r>
              <a:rPr lang="en-US" sz="2400" b="1" dirty="0">
                <a:solidFill>
                  <a:schemeClr val="tx1"/>
                </a:solidFill>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324021483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79684" y="3817425"/>
            <a:ext cx="1379096" cy="307777"/>
          </a:xfrm>
          <a:prstGeom prst="rect">
            <a:avLst/>
          </a:prstGeom>
          <a:solidFill>
            <a:schemeClr val="bg2"/>
          </a:solidFill>
        </p:spPr>
        <p:txBody>
          <a:bodyPr wrap="square" rtlCol="0">
            <a:spAutoFit/>
          </a:bodyPr>
          <a:lstStyle/>
          <a:p>
            <a:r>
              <a:rPr lang="en-US" dirty="0">
                <a:solidFill>
                  <a:schemeClr val="bg1"/>
                </a:solidFill>
              </a:rPr>
              <a:t>Dept. of AIML</a:t>
            </a:r>
          </a:p>
        </p:txBody>
      </p:sp>
      <p:sp>
        <p:nvSpPr>
          <p:cNvPr id="9" name="TextBox 8"/>
          <p:cNvSpPr txBox="1"/>
          <p:nvPr/>
        </p:nvSpPr>
        <p:spPr>
          <a:xfrm>
            <a:off x="8079288" y="3817425"/>
            <a:ext cx="212942" cy="307777"/>
          </a:xfrm>
          <a:prstGeom prst="rect">
            <a:avLst/>
          </a:prstGeom>
          <a:noFill/>
        </p:spPr>
        <p:txBody>
          <a:bodyPr wrap="square" rtlCol="0">
            <a:spAutoFit/>
          </a:bodyPr>
          <a:lstStyle/>
          <a:p>
            <a:endParaRPr lang="en-US" dirty="0"/>
          </a:p>
        </p:txBody>
      </p:sp>
      <p:sp>
        <p:nvSpPr>
          <p:cNvPr id="12" name="TextBox 11"/>
          <p:cNvSpPr txBox="1"/>
          <p:nvPr/>
        </p:nvSpPr>
        <p:spPr>
          <a:xfrm>
            <a:off x="6250488" y="4484318"/>
            <a:ext cx="225468" cy="307777"/>
          </a:xfrm>
          <a:prstGeom prst="rect">
            <a:avLst/>
          </a:prstGeom>
          <a:solidFill>
            <a:schemeClr val="bg1"/>
          </a:solidFill>
        </p:spPr>
        <p:txBody>
          <a:bodyPr wrap="square" rtlCol="0">
            <a:spAutoFit/>
          </a:bodyPr>
          <a:lstStyle/>
          <a:p>
            <a:endParaRPr lang="en-US" dirty="0"/>
          </a:p>
        </p:txBody>
      </p:sp>
      <p:sp>
        <p:nvSpPr>
          <p:cNvPr id="10" name="TextBox 9"/>
          <p:cNvSpPr txBox="1"/>
          <p:nvPr/>
        </p:nvSpPr>
        <p:spPr>
          <a:xfrm>
            <a:off x="9908088" y="3294345"/>
            <a:ext cx="263046" cy="307777"/>
          </a:xfrm>
          <a:prstGeom prst="rect">
            <a:avLst/>
          </a:prstGeom>
          <a:solidFill>
            <a:schemeClr val="bg1"/>
          </a:solidFill>
        </p:spPr>
        <p:txBody>
          <a:bodyPr wrap="square" rtlCol="0">
            <a:spAutoFit/>
          </a:bodyPr>
          <a:lstStyle/>
          <a:p>
            <a:endParaRPr lang="en-US" dirty="0"/>
          </a:p>
        </p:txBody>
      </p:sp>
      <p:sp>
        <p:nvSpPr>
          <p:cNvPr id="11" name="Rectangle 10"/>
          <p:cNvSpPr/>
          <p:nvPr/>
        </p:nvSpPr>
        <p:spPr>
          <a:xfrm>
            <a:off x="2638685" y="324372"/>
            <a:ext cx="9377819" cy="2862322"/>
          </a:xfrm>
          <a:prstGeom prst="rect">
            <a:avLst/>
          </a:prstGeom>
        </p:spPr>
        <p:txBody>
          <a:bodyPr wrap="square">
            <a:spAutoFit/>
          </a:bodyPr>
          <a:lstStyle/>
          <a:p>
            <a:r>
              <a:rPr lang="en-US" sz="2400" b="1" dirty="0">
                <a:solidFill>
                  <a:srgbClr val="C00000"/>
                </a:solidFill>
                <a:latin typeface="Times New Roman" panose="02020603050405020304" pitchFamily="18" charset="0"/>
                <a:cs typeface="Times New Roman" panose="02020603050405020304" pitchFamily="18" charset="0"/>
              </a:rPr>
              <a:t>Example3:</a:t>
            </a:r>
          </a:p>
          <a:p>
            <a:pPr marL="342900" indent="-342900" eaLnBrk="1" hangingPunct="1">
              <a:lnSpc>
                <a:spcPct val="90000"/>
              </a:lnSpc>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Some queries need to refer to the same relation twice</a:t>
            </a:r>
          </a:p>
          <a:p>
            <a:pPr marL="342900" indent="-342900" eaLnBrk="1" hangingPunct="1">
              <a:lnSpc>
                <a:spcPct val="90000"/>
              </a:lnSpc>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In this case, </a:t>
            </a:r>
            <a:r>
              <a:rPr lang="en-US" sz="2400" i="1" dirty="0">
                <a:latin typeface="Times New Roman" panose="02020603050405020304" pitchFamily="18" charset="0"/>
                <a:cs typeface="Times New Roman" panose="02020603050405020304" pitchFamily="18" charset="0"/>
              </a:rPr>
              <a:t>aliases</a:t>
            </a:r>
            <a:r>
              <a:rPr lang="en-US" sz="2400" dirty="0">
                <a:latin typeface="Times New Roman" panose="02020603050405020304" pitchFamily="18" charset="0"/>
                <a:cs typeface="Times New Roman" panose="02020603050405020304" pitchFamily="18" charset="0"/>
              </a:rPr>
              <a:t>  are given to the relation name</a:t>
            </a:r>
          </a:p>
          <a:p>
            <a:pPr marL="342900" indent="-342900" eaLnBrk="1" hangingPunct="1">
              <a:lnSpc>
                <a:spcPct val="90000"/>
              </a:lnSpc>
              <a:buFont typeface="Wingdings" panose="05000000000000000000" pitchFamily="2" charset="2"/>
              <a:buChar char="§"/>
            </a:pPr>
            <a:r>
              <a:rPr lang="en-US" sz="2400" dirty="0">
                <a:solidFill>
                  <a:schemeClr val="tx1"/>
                </a:solidFill>
                <a:latin typeface="Times New Roman" panose="02020603050405020304" pitchFamily="18" charset="0"/>
                <a:cs typeface="Times New Roman" panose="02020603050405020304" pitchFamily="18" charset="0"/>
              </a:rPr>
              <a:t>Query 8. For each employee, retrieve the employee’s first and last name and the first and last name of his or her immediate supervisor.</a:t>
            </a:r>
          </a:p>
          <a:p>
            <a:pPr eaLnBrk="1" hangingPunct="1">
              <a:lnSpc>
                <a:spcPct val="90000"/>
              </a:lnSpc>
            </a:pPr>
            <a:endParaRPr lang="en-US" sz="2400" b="1" dirty="0">
              <a:solidFill>
                <a:srgbClr val="C00000"/>
              </a:solidFill>
              <a:latin typeface="Times New Roman" panose="02020603050405020304" pitchFamily="18" charset="0"/>
              <a:cs typeface="Times New Roman" panose="02020603050405020304" pitchFamily="18" charset="0"/>
            </a:endParaRPr>
          </a:p>
          <a:p>
            <a:r>
              <a:rPr lang="en-US" sz="2400" dirty="0">
                <a:solidFill>
                  <a:schemeClr val="tx1"/>
                </a:solidFill>
                <a:latin typeface="Times New Roman" panose="02020603050405020304" pitchFamily="18" charset="0"/>
                <a:cs typeface="Times New Roman" panose="02020603050405020304" pitchFamily="18" charset="0"/>
              </a:rPr>
              <a:t>Q8: </a:t>
            </a:r>
            <a:r>
              <a:rPr lang="en-US" sz="2400" b="1" dirty="0">
                <a:solidFill>
                  <a:schemeClr val="tx1"/>
                </a:solidFill>
                <a:latin typeface="Times New Roman" panose="02020603050405020304" pitchFamily="18" charset="0"/>
                <a:cs typeface="Times New Roman" panose="02020603050405020304" pitchFamily="18" charset="0"/>
              </a:rPr>
              <a:t>SELECT </a:t>
            </a:r>
            <a:r>
              <a:rPr lang="en-US" sz="2400" b="1" dirty="0" err="1">
                <a:solidFill>
                  <a:schemeClr val="tx1"/>
                </a:solidFill>
                <a:latin typeface="Times New Roman" panose="02020603050405020304" pitchFamily="18" charset="0"/>
                <a:cs typeface="Times New Roman" panose="02020603050405020304" pitchFamily="18" charset="0"/>
              </a:rPr>
              <a:t>E.Fname</a:t>
            </a:r>
            <a:r>
              <a:rPr lang="en-US" sz="2400" b="1" dirty="0">
                <a:solidFill>
                  <a:schemeClr val="tx1"/>
                </a:solidFill>
                <a:latin typeface="Times New Roman" panose="02020603050405020304" pitchFamily="18" charset="0"/>
                <a:cs typeface="Times New Roman" panose="02020603050405020304" pitchFamily="18" charset="0"/>
              </a:rPr>
              <a:t>, </a:t>
            </a:r>
            <a:r>
              <a:rPr lang="en-US" sz="2400" b="1" dirty="0" err="1">
                <a:solidFill>
                  <a:schemeClr val="tx1"/>
                </a:solidFill>
                <a:latin typeface="Times New Roman" panose="02020603050405020304" pitchFamily="18" charset="0"/>
                <a:cs typeface="Times New Roman" panose="02020603050405020304" pitchFamily="18" charset="0"/>
              </a:rPr>
              <a:t>E.Lname</a:t>
            </a:r>
            <a:r>
              <a:rPr lang="en-US" sz="2400" b="1" dirty="0">
                <a:solidFill>
                  <a:schemeClr val="tx1"/>
                </a:solidFill>
                <a:latin typeface="Times New Roman" panose="02020603050405020304" pitchFamily="18" charset="0"/>
                <a:cs typeface="Times New Roman" panose="02020603050405020304" pitchFamily="18" charset="0"/>
              </a:rPr>
              <a:t>, </a:t>
            </a:r>
            <a:r>
              <a:rPr lang="en-US" sz="2400" b="1" dirty="0" err="1">
                <a:solidFill>
                  <a:schemeClr val="tx1"/>
                </a:solidFill>
                <a:latin typeface="Times New Roman" panose="02020603050405020304" pitchFamily="18" charset="0"/>
                <a:cs typeface="Times New Roman" panose="02020603050405020304" pitchFamily="18" charset="0"/>
              </a:rPr>
              <a:t>S.Fname</a:t>
            </a:r>
            <a:r>
              <a:rPr lang="en-US" sz="2400" b="1" dirty="0">
                <a:solidFill>
                  <a:schemeClr val="tx1"/>
                </a:solidFill>
                <a:latin typeface="Times New Roman" panose="02020603050405020304" pitchFamily="18" charset="0"/>
                <a:cs typeface="Times New Roman" panose="02020603050405020304" pitchFamily="18" charset="0"/>
              </a:rPr>
              <a:t>, </a:t>
            </a:r>
            <a:r>
              <a:rPr lang="en-US" sz="2400" b="1" dirty="0" err="1">
                <a:solidFill>
                  <a:schemeClr val="tx1"/>
                </a:solidFill>
                <a:latin typeface="Times New Roman" panose="02020603050405020304" pitchFamily="18" charset="0"/>
                <a:cs typeface="Times New Roman" panose="02020603050405020304" pitchFamily="18" charset="0"/>
              </a:rPr>
              <a:t>S.Lname</a:t>
            </a:r>
            <a:r>
              <a:rPr lang="en-US" sz="2400" b="1" dirty="0">
                <a:solidFill>
                  <a:schemeClr val="tx1"/>
                </a:solidFill>
                <a:latin typeface="Times New Roman" panose="02020603050405020304" pitchFamily="18" charset="0"/>
                <a:cs typeface="Times New Roman" panose="02020603050405020304" pitchFamily="18" charset="0"/>
              </a:rPr>
              <a:t> FROM EMPLOYEE AS E, EMPLOYEE AS S WHERE </a:t>
            </a:r>
            <a:r>
              <a:rPr lang="en-US" sz="2400" b="1" dirty="0" err="1">
                <a:solidFill>
                  <a:schemeClr val="tx1"/>
                </a:solidFill>
                <a:latin typeface="Times New Roman" panose="02020603050405020304" pitchFamily="18" charset="0"/>
                <a:cs typeface="Times New Roman" panose="02020603050405020304" pitchFamily="18" charset="0"/>
              </a:rPr>
              <a:t>E.Super_ssn</a:t>
            </a:r>
            <a:r>
              <a:rPr lang="en-US" sz="2400" b="1" dirty="0">
                <a:solidFill>
                  <a:schemeClr val="tx1"/>
                </a:solidFill>
                <a:latin typeface="Times New Roman" panose="02020603050405020304" pitchFamily="18" charset="0"/>
                <a:cs typeface="Times New Roman" panose="02020603050405020304" pitchFamily="18" charset="0"/>
              </a:rPr>
              <a:t> = </a:t>
            </a:r>
            <a:r>
              <a:rPr lang="en-US" sz="2400" b="1" dirty="0" err="1">
                <a:solidFill>
                  <a:schemeClr val="tx1"/>
                </a:solidFill>
                <a:latin typeface="Times New Roman" panose="02020603050405020304" pitchFamily="18" charset="0"/>
                <a:cs typeface="Times New Roman" panose="02020603050405020304" pitchFamily="18" charset="0"/>
              </a:rPr>
              <a:t>S.Ssn</a:t>
            </a:r>
            <a:r>
              <a:rPr lang="en-US" sz="2400" b="1" dirty="0">
                <a:solidFill>
                  <a:schemeClr val="tx1"/>
                </a:solidFill>
                <a:latin typeface="Times New Roman" panose="02020603050405020304" pitchFamily="18" charset="0"/>
                <a:cs typeface="Times New Roman" panose="02020603050405020304" pitchFamily="18" charset="0"/>
              </a:rPr>
              <a:t>;</a:t>
            </a:r>
          </a:p>
        </p:txBody>
      </p:sp>
      <p:sp>
        <p:nvSpPr>
          <p:cNvPr id="5" name="Rectangle 4"/>
          <p:cNvSpPr/>
          <p:nvPr/>
        </p:nvSpPr>
        <p:spPr>
          <a:xfrm>
            <a:off x="2765966" y="3448233"/>
            <a:ext cx="9123256" cy="1754326"/>
          </a:xfrm>
          <a:prstGeom prst="rect">
            <a:avLst/>
          </a:prstGeom>
        </p:spPr>
        <p:txBody>
          <a:bodyPr wrap="square">
            <a:spAutoFit/>
          </a:bodyPr>
          <a:lstStyle/>
          <a:p>
            <a:pPr lvl="1" eaLnBrk="1" hangingPunct="1">
              <a:lnSpc>
                <a:spcPct val="90000"/>
              </a:lnSpc>
            </a:pPr>
            <a:r>
              <a:rPr lang="en-US" sz="2400" dirty="0">
                <a:latin typeface="Times New Roman" panose="02020603050405020304" pitchFamily="18" charset="0"/>
                <a:cs typeface="Times New Roman" panose="02020603050405020304" pitchFamily="18" charset="0"/>
              </a:rPr>
              <a:t>In Q8, the alternate relation names E and S are called </a:t>
            </a:r>
            <a:r>
              <a:rPr lang="en-US" sz="2400" b="1" i="1" dirty="0">
                <a:latin typeface="Times New Roman" panose="02020603050405020304" pitchFamily="18" charset="0"/>
                <a:cs typeface="Times New Roman" panose="02020603050405020304" pitchFamily="18" charset="0"/>
              </a:rPr>
              <a:t>aliases</a:t>
            </a:r>
            <a:r>
              <a:rPr lang="en-US" sz="2400" dirty="0">
                <a:latin typeface="Times New Roman" panose="02020603050405020304" pitchFamily="18" charset="0"/>
                <a:cs typeface="Times New Roman" panose="02020603050405020304" pitchFamily="18" charset="0"/>
              </a:rPr>
              <a:t> or </a:t>
            </a:r>
            <a:r>
              <a:rPr lang="en-US" sz="2400" b="1" i="1" dirty="0">
                <a:latin typeface="Times New Roman" panose="02020603050405020304" pitchFamily="18" charset="0"/>
                <a:cs typeface="Times New Roman" panose="02020603050405020304" pitchFamily="18" charset="0"/>
              </a:rPr>
              <a:t>tuple variables</a:t>
            </a:r>
            <a:r>
              <a:rPr lang="en-US" sz="2400" dirty="0">
                <a:latin typeface="Times New Roman" panose="02020603050405020304" pitchFamily="18" charset="0"/>
                <a:cs typeface="Times New Roman" panose="02020603050405020304" pitchFamily="18" charset="0"/>
              </a:rPr>
              <a:t> for the EMPLOYEE relation</a:t>
            </a:r>
          </a:p>
          <a:p>
            <a:pPr lvl="1" eaLnBrk="1" hangingPunct="1">
              <a:lnSpc>
                <a:spcPct val="90000"/>
              </a:lnSpc>
            </a:pPr>
            <a:r>
              <a:rPr lang="en-US" sz="2400" dirty="0">
                <a:latin typeface="Times New Roman" panose="02020603050405020304" pitchFamily="18" charset="0"/>
                <a:cs typeface="Times New Roman" panose="02020603050405020304" pitchFamily="18" charset="0"/>
              </a:rPr>
              <a:t>We can think of E and S as two </a:t>
            </a:r>
            <a:r>
              <a:rPr lang="en-US" sz="2400" i="1" dirty="0">
                <a:latin typeface="Times New Roman" panose="02020603050405020304" pitchFamily="18" charset="0"/>
                <a:cs typeface="Times New Roman" panose="02020603050405020304" pitchFamily="18" charset="0"/>
              </a:rPr>
              <a:t>different copies</a:t>
            </a:r>
            <a:r>
              <a:rPr lang="en-US" sz="2400" dirty="0">
                <a:latin typeface="Times New Roman" panose="02020603050405020304" pitchFamily="18" charset="0"/>
                <a:cs typeface="Times New Roman" panose="02020603050405020304" pitchFamily="18" charset="0"/>
              </a:rPr>
              <a:t>  of EMPLOYEE; E represents employees in role of </a:t>
            </a:r>
            <a:r>
              <a:rPr lang="en-US" sz="2400" i="1" dirty="0">
                <a:latin typeface="Times New Roman" panose="02020603050405020304" pitchFamily="18" charset="0"/>
                <a:cs typeface="Times New Roman" panose="02020603050405020304" pitchFamily="18" charset="0"/>
              </a:rPr>
              <a:t>supervisees</a:t>
            </a:r>
            <a:r>
              <a:rPr lang="en-US" sz="2400" dirty="0">
                <a:latin typeface="Times New Roman" panose="02020603050405020304" pitchFamily="18" charset="0"/>
                <a:cs typeface="Times New Roman" panose="02020603050405020304" pitchFamily="18" charset="0"/>
              </a:rPr>
              <a:t> and S represents employees in role of </a:t>
            </a:r>
            <a:r>
              <a:rPr lang="en-US" sz="2400" i="1" dirty="0">
                <a:latin typeface="Times New Roman" panose="02020603050405020304" pitchFamily="18" charset="0"/>
                <a:cs typeface="Times New Roman" panose="02020603050405020304" pitchFamily="18" charset="0"/>
              </a:rPr>
              <a:t>supervisors</a:t>
            </a:r>
          </a:p>
        </p:txBody>
      </p:sp>
    </p:spTree>
    <p:extLst>
      <p:ext uri="{BB962C8B-B14F-4D97-AF65-F5344CB8AC3E}">
        <p14:creationId xmlns:p14="http://schemas.microsoft.com/office/powerpoint/2010/main" val="5217603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79684" y="3817425"/>
            <a:ext cx="1379096" cy="307777"/>
          </a:xfrm>
          <a:prstGeom prst="rect">
            <a:avLst/>
          </a:prstGeom>
          <a:solidFill>
            <a:schemeClr val="bg2"/>
          </a:solidFill>
        </p:spPr>
        <p:txBody>
          <a:bodyPr wrap="square" rtlCol="0">
            <a:spAutoFit/>
          </a:bodyPr>
          <a:lstStyle/>
          <a:p>
            <a:r>
              <a:rPr lang="en-US" dirty="0">
                <a:solidFill>
                  <a:schemeClr val="bg1"/>
                </a:solidFill>
              </a:rPr>
              <a:t>Dept. of AIML</a:t>
            </a:r>
          </a:p>
        </p:txBody>
      </p:sp>
      <p:pic>
        <p:nvPicPr>
          <p:cNvPr id="2" name="Picture 1"/>
          <p:cNvPicPr>
            <a:picLocks noChangeAspect="1"/>
          </p:cNvPicPr>
          <p:nvPr/>
        </p:nvPicPr>
        <p:blipFill>
          <a:blip r:embed="rId2"/>
          <a:stretch>
            <a:fillRect/>
          </a:stretch>
        </p:blipFill>
        <p:spPr>
          <a:xfrm>
            <a:off x="3090429" y="129452"/>
            <a:ext cx="7705725" cy="6593465"/>
          </a:xfrm>
          <a:prstGeom prst="rect">
            <a:avLst/>
          </a:prstGeom>
        </p:spPr>
      </p:pic>
    </p:spTree>
    <p:extLst>
      <p:ext uri="{BB962C8B-B14F-4D97-AF65-F5344CB8AC3E}">
        <p14:creationId xmlns:p14="http://schemas.microsoft.com/office/powerpoint/2010/main" val="15324876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79684" y="3817425"/>
            <a:ext cx="1379096" cy="307777"/>
          </a:xfrm>
          <a:prstGeom prst="rect">
            <a:avLst/>
          </a:prstGeom>
          <a:solidFill>
            <a:schemeClr val="bg2"/>
          </a:solidFill>
        </p:spPr>
        <p:txBody>
          <a:bodyPr wrap="square" rtlCol="0">
            <a:spAutoFit/>
          </a:bodyPr>
          <a:lstStyle/>
          <a:p>
            <a:r>
              <a:rPr lang="en-US" dirty="0">
                <a:solidFill>
                  <a:schemeClr val="bg1"/>
                </a:solidFill>
              </a:rPr>
              <a:t>Dept. of AIML</a:t>
            </a:r>
          </a:p>
        </p:txBody>
      </p:sp>
      <p:sp>
        <p:nvSpPr>
          <p:cNvPr id="9" name="TextBox 8"/>
          <p:cNvSpPr txBox="1"/>
          <p:nvPr/>
        </p:nvSpPr>
        <p:spPr>
          <a:xfrm>
            <a:off x="8079288" y="3817425"/>
            <a:ext cx="212942" cy="307777"/>
          </a:xfrm>
          <a:prstGeom prst="rect">
            <a:avLst/>
          </a:prstGeom>
          <a:noFill/>
        </p:spPr>
        <p:txBody>
          <a:bodyPr wrap="square" rtlCol="0">
            <a:spAutoFit/>
          </a:bodyPr>
          <a:lstStyle/>
          <a:p>
            <a:endParaRPr lang="en-US" dirty="0"/>
          </a:p>
        </p:txBody>
      </p:sp>
      <p:sp>
        <p:nvSpPr>
          <p:cNvPr id="12" name="TextBox 11"/>
          <p:cNvSpPr txBox="1"/>
          <p:nvPr/>
        </p:nvSpPr>
        <p:spPr>
          <a:xfrm>
            <a:off x="6250488" y="4484318"/>
            <a:ext cx="225468" cy="307777"/>
          </a:xfrm>
          <a:prstGeom prst="rect">
            <a:avLst/>
          </a:prstGeom>
          <a:solidFill>
            <a:schemeClr val="bg1"/>
          </a:solidFill>
        </p:spPr>
        <p:txBody>
          <a:bodyPr wrap="square" rtlCol="0">
            <a:spAutoFit/>
          </a:bodyPr>
          <a:lstStyle/>
          <a:p>
            <a:endParaRPr lang="en-US" dirty="0"/>
          </a:p>
        </p:txBody>
      </p:sp>
      <p:sp>
        <p:nvSpPr>
          <p:cNvPr id="10" name="TextBox 9"/>
          <p:cNvSpPr txBox="1"/>
          <p:nvPr/>
        </p:nvSpPr>
        <p:spPr>
          <a:xfrm>
            <a:off x="9908088" y="3294345"/>
            <a:ext cx="263046" cy="307777"/>
          </a:xfrm>
          <a:prstGeom prst="rect">
            <a:avLst/>
          </a:prstGeom>
          <a:solidFill>
            <a:schemeClr val="bg1"/>
          </a:solidFill>
        </p:spPr>
        <p:txBody>
          <a:bodyPr wrap="square" rtlCol="0">
            <a:spAutoFit/>
          </a:bodyPr>
          <a:lstStyle/>
          <a:p>
            <a:endParaRPr lang="en-US" dirty="0"/>
          </a:p>
        </p:txBody>
      </p:sp>
      <p:pic>
        <p:nvPicPr>
          <p:cNvPr id="2" name="Picture 1"/>
          <p:cNvPicPr>
            <a:picLocks noChangeAspect="1"/>
          </p:cNvPicPr>
          <p:nvPr/>
        </p:nvPicPr>
        <p:blipFill>
          <a:blip r:embed="rId2"/>
          <a:stretch>
            <a:fillRect/>
          </a:stretch>
        </p:blipFill>
        <p:spPr>
          <a:xfrm>
            <a:off x="2567900" y="1398870"/>
            <a:ext cx="9210675" cy="3223234"/>
          </a:xfrm>
          <a:prstGeom prst="rect">
            <a:avLst/>
          </a:prstGeom>
        </p:spPr>
      </p:pic>
    </p:spTree>
    <p:extLst>
      <p:ext uri="{BB962C8B-B14F-4D97-AF65-F5344CB8AC3E}">
        <p14:creationId xmlns:p14="http://schemas.microsoft.com/office/powerpoint/2010/main" val="344347165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79684" y="3817425"/>
            <a:ext cx="1379096" cy="307777"/>
          </a:xfrm>
          <a:prstGeom prst="rect">
            <a:avLst/>
          </a:prstGeom>
          <a:solidFill>
            <a:schemeClr val="bg2"/>
          </a:solidFill>
        </p:spPr>
        <p:txBody>
          <a:bodyPr wrap="square" rtlCol="0">
            <a:spAutoFit/>
          </a:bodyPr>
          <a:lstStyle/>
          <a:p>
            <a:r>
              <a:rPr lang="en-US" dirty="0">
                <a:solidFill>
                  <a:schemeClr val="bg1"/>
                </a:solidFill>
              </a:rPr>
              <a:t>Dept. of AIML</a:t>
            </a:r>
          </a:p>
        </p:txBody>
      </p:sp>
      <p:sp>
        <p:nvSpPr>
          <p:cNvPr id="9" name="TextBox 8"/>
          <p:cNvSpPr txBox="1"/>
          <p:nvPr/>
        </p:nvSpPr>
        <p:spPr>
          <a:xfrm>
            <a:off x="8079288" y="3817425"/>
            <a:ext cx="212942" cy="307777"/>
          </a:xfrm>
          <a:prstGeom prst="rect">
            <a:avLst/>
          </a:prstGeom>
          <a:noFill/>
        </p:spPr>
        <p:txBody>
          <a:bodyPr wrap="square" rtlCol="0">
            <a:spAutoFit/>
          </a:bodyPr>
          <a:lstStyle/>
          <a:p>
            <a:endParaRPr lang="en-US" dirty="0"/>
          </a:p>
        </p:txBody>
      </p:sp>
      <p:sp>
        <p:nvSpPr>
          <p:cNvPr id="12" name="TextBox 11"/>
          <p:cNvSpPr txBox="1"/>
          <p:nvPr/>
        </p:nvSpPr>
        <p:spPr>
          <a:xfrm>
            <a:off x="6250488" y="4484318"/>
            <a:ext cx="225468" cy="307777"/>
          </a:xfrm>
          <a:prstGeom prst="rect">
            <a:avLst/>
          </a:prstGeom>
          <a:solidFill>
            <a:schemeClr val="bg1"/>
          </a:solidFill>
        </p:spPr>
        <p:txBody>
          <a:bodyPr wrap="square" rtlCol="0">
            <a:spAutoFit/>
          </a:bodyPr>
          <a:lstStyle/>
          <a:p>
            <a:endParaRPr lang="en-US" dirty="0"/>
          </a:p>
        </p:txBody>
      </p:sp>
      <p:sp>
        <p:nvSpPr>
          <p:cNvPr id="10" name="TextBox 9"/>
          <p:cNvSpPr txBox="1"/>
          <p:nvPr/>
        </p:nvSpPr>
        <p:spPr>
          <a:xfrm>
            <a:off x="9908088" y="3294345"/>
            <a:ext cx="263046" cy="307777"/>
          </a:xfrm>
          <a:prstGeom prst="rect">
            <a:avLst/>
          </a:prstGeom>
          <a:solidFill>
            <a:schemeClr val="bg1"/>
          </a:solidFill>
        </p:spPr>
        <p:txBody>
          <a:bodyPr wrap="square" rtlCol="0">
            <a:spAutoFit/>
          </a:bodyPr>
          <a:lstStyle/>
          <a:p>
            <a:endParaRPr lang="en-US" dirty="0"/>
          </a:p>
        </p:txBody>
      </p:sp>
      <p:sp>
        <p:nvSpPr>
          <p:cNvPr id="11" name="Rectangle 10"/>
          <p:cNvSpPr/>
          <p:nvPr/>
        </p:nvSpPr>
        <p:spPr>
          <a:xfrm>
            <a:off x="2584536" y="341107"/>
            <a:ext cx="9390346" cy="1569660"/>
          </a:xfrm>
          <a:prstGeom prst="rect">
            <a:avLst/>
          </a:prstGeom>
        </p:spPr>
        <p:txBody>
          <a:bodyPr wrap="square">
            <a:spAutoFit/>
          </a:bodyPr>
          <a:lstStyle/>
          <a:p>
            <a:r>
              <a:rPr lang="en-US" sz="2400" b="1" dirty="0">
                <a:solidFill>
                  <a:srgbClr val="C00000"/>
                </a:solidFill>
                <a:latin typeface="Times New Roman" panose="02020603050405020304" pitchFamily="18" charset="0"/>
                <a:cs typeface="Times New Roman" panose="02020603050405020304" pitchFamily="18" charset="0"/>
              </a:rPr>
              <a:t>Example4:</a:t>
            </a:r>
          </a:p>
          <a:p>
            <a:r>
              <a:rPr lang="en-US" sz="2400" dirty="0">
                <a:latin typeface="Times New Roman" panose="02020603050405020304" pitchFamily="18" charset="0"/>
                <a:cs typeface="Times New Roman" panose="02020603050405020304" pitchFamily="18" charset="0"/>
              </a:rPr>
              <a:t>Aliasing can also be used in any SQL query for convenience</a:t>
            </a:r>
            <a:br>
              <a:rPr lang="en-US" sz="2400" dirty="0">
                <a:latin typeface="Times New Roman" panose="02020603050405020304" pitchFamily="18" charset="0"/>
                <a:cs typeface="Times New Roman" panose="02020603050405020304" pitchFamily="18" charset="0"/>
              </a:rPr>
            </a:br>
            <a:r>
              <a:rPr lang="en-US" sz="2400" dirty="0">
                <a:latin typeface="Times New Roman" panose="02020603050405020304" pitchFamily="18" charset="0"/>
                <a:cs typeface="Times New Roman" panose="02020603050405020304" pitchFamily="18" charset="0"/>
              </a:rPr>
              <a:t>Can also use the AS keyword to specify aliases</a:t>
            </a:r>
            <a:br>
              <a:rPr lang="en-US" sz="2400" b="1" dirty="0">
                <a:latin typeface="Times New Roman" panose="02020603050405020304" pitchFamily="18" charset="0"/>
                <a:cs typeface="Times New Roman" panose="02020603050405020304" pitchFamily="18" charset="0"/>
              </a:rPr>
            </a:br>
            <a:endParaRPr lang="en-US" sz="2400" dirty="0">
              <a:solidFill>
                <a:schemeClr val="tx1"/>
              </a:solidFill>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2"/>
          <a:stretch>
            <a:fillRect/>
          </a:stretch>
        </p:blipFill>
        <p:spPr>
          <a:xfrm>
            <a:off x="3051067" y="1884543"/>
            <a:ext cx="7896682" cy="4481317"/>
          </a:xfrm>
          <a:prstGeom prst="rect">
            <a:avLst/>
          </a:prstGeom>
        </p:spPr>
      </p:pic>
    </p:spTree>
    <p:extLst>
      <p:ext uri="{BB962C8B-B14F-4D97-AF65-F5344CB8AC3E}">
        <p14:creationId xmlns:p14="http://schemas.microsoft.com/office/powerpoint/2010/main" val="424688466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79684" y="3817425"/>
            <a:ext cx="1379096" cy="307777"/>
          </a:xfrm>
          <a:prstGeom prst="rect">
            <a:avLst/>
          </a:prstGeom>
          <a:solidFill>
            <a:schemeClr val="bg2"/>
          </a:solidFill>
        </p:spPr>
        <p:txBody>
          <a:bodyPr wrap="square" rtlCol="0">
            <a:spAutoFit/>
          </a:bodyPr>
          <a:lstStyle/>
          <a:p>
            <a:r>
              <a:rPr lang="en-US" dirty="0">
                <a:solidFill>
                  <a:schemeClr val="bg1"/>
                </a:solidFill>
              </a:rPr>
              <a:t>Dept. of AIML</a:t>
            </a:r>
          </a:p>
        </p:txBody>
      </p:sp>
      <p:sp>
        <p:nvSpPr>
          <p:cNvPr id="9" name="TextBox 8"/>
          <p:cNvSpPr txBox="1"/>
          <p:nvPr/>
        </p:nvSpPr>
        <p:spPr>
          <a:xfrm>
            <a:off x="8079288" y="3817425"/>
            <a:ext cx="212942" cy="307777"/>
          </a:xfrm>
          <a:prstGeom prst="rect">
            <a:avLst/>
          </a:prstGeom>
          <a:noFill/>
        </p:spPr>
        <p:txBody>
          <a:bodyPr wrap="square" rtlCol="0">
            <a:spAutoFit/>
          </a:bodyPr>
          <a:lstStyle/>
          <a:p>
            <a:endParaRPr lang="en-US" dirty="0"/>
          </a:p>
        </p:txBody>
      </p:sp>
      <p:sp>
        <p:nvSpPr>
          <p:cNvPr id="12" name="TextBox 11"/>
          <p:cNvSpPr txBox="1"/>
          <p:nvPr/>
        </p:nvSpPr>
        <p:spPr>
          <a:xfrm>
            <a:off x="6250488" y="4484318"/>
            <a:ext cx="225468" cy="307777"/>
          </a:xfrm>
          <a:prstGeom prst="rect">
            <a:avLst/>
          </a:prstGeom>
          <a:solidFill>
            <a:schemeClr val="bg1"/>
          </a:solidFill>
        </p:spPr>
        <p:txBody>
          <a:bodyPr wrap="square" rtlCol="0">
            <a:spAutoFit/>
          </a:bodyPr>
          <a:lstStyle/>
          <a:p>
            <a:endParaRPr lang="en-US" dirty="0"/>
          </a:p>
        </p:txBody>
      </p:sp>
      <p:sp>
        <p:nvSpPr>
          <p:cNvPr id="10" name="TextBox 9"/>
          <p:cNvSpPr txBox="1"/>
          <p:nvPr/>
        </p:nvSpPr>
        <p:spPr>
          <a:xfrm>
            <a:off x="9908088" y="3294345"/>
            <a:ext cx="263046" cy="307777"/>
          </a:xfrm>
          <a:prstGeom prst="rect">
            <a:avLst/>
          </a:prstGeom>
          <a:solidFill>
            <a:schemeClr val="bg1"/>
          </a:solidFill>
        </p:spPr>
        <p:txBody>
          <a:bodyPr wrap="square" rtlCol="0">
            <a:spAutoFit/>
          </a:bodyPr>
          <a:lstStyle/>
          <a:p>
            <a:endParaRPr lang="en-US" dirty="0"/>
          </a:p>
        </p:txBody>
      </p:sp>
      <p:sp>
        <p:nvSpPr>
          <p:cNvPr id="2" name="Rectangle 1"/>
          <p:cNvSpPr/>
          <p:nvPr/>
        </p:nvSpPr>
        <p:spPr>
          <a:xfrm>
            <a:off x="2492678" y="198675"/>
            <a:ext cx="9331891" cy="523220"/>
          </a:xfrm>
          <a:prstGeom prst="rect">
            <a:avLst/>
          </a:prstGeom>
        </p:spPr>
        <p:txBody>
          <a:bodyPr wrap="square">
            <a:spAutoFit/>
          </a:bodyPr>
          <a:lstStyle/>
          <a:p>
            <a:pPr algn="ctr"/>
            <a:r>
              <a:rPr lang="en-US" sz="2800" b="1" dirty="0">
                <a:solidFill>
                  <a:schemeClr val="accent1"/>
                </a:solidFill>
                <a:latin typeface="Times New Roman" panose="02020603050405020304" pitchFamily="18" charset="0"/>
                <a:cs typeface="Times New Roman" panose="02020603050405020304" pitchFamily="18" charset="0"/>
              </a:rPr>
              <a:t>Unspecified WHERE Clause and Use of the Asterisk</a:t>
            </a:r>
          </a:p>
        </p:txBody>
      </p:sp>
      <p:sp>
        <p:nvSpPr>
          <p:cNvPr id="11" name="Rectangle 10"/>
          <p:cNvSpPr/>
          <p:nvPr/>
        </p:nvSpPr>
        <p:spPr>
          <a:xfrm>
            <a:off x="2864283" y="1536499"/>
            <a:ext cx="8588679" cy="4154984"/>
          </a:xfrm>
          <a:prstGeom prst="rect">
            <a:avLst/>
          </a:prstGeom>
        </p:spPr>
        <p:txBody>
          <a:bodyPr wrap="square">
            <a:spAutoFit/>
          </a:bodyPr>
          <a:lstStyle/>
          <a:p>
            <a:pPr eaLnBrk="1" hangingPunct="1"/>
            <a:r>
              <a:rPr lang="en-US" sz="2400" dirty="0">
                <a:latin typeface="Times New Roman" panose="02020603050405020304" pitchFamily="18" charset="0"/>
                <a:cs typeface="Times New Roman" panose="02020603050405020304" pitchFamily="18" charset="0"/>
              </a:rPr>
              <a:t>A </a:t>
            </a:r>
            <a:r>
              <a:rPr lang="en-US" sz="2400" i="1" dirty="0">
                <a:latin typeface="Times New Roman" panose="02020603050405020304" pitchFamily="18" charset="0"/>
                <a:cs typeface="Times New Roman" panose="02020603050405020304" pitchFamily="18" charset="0"/>
              </a:rPr>
              <a:t>missing WHERE-clause</a:t>
            </a:r>
            <a:r>
              <a:rPr lang="en-US" sz="2400" dirty="0">
                <a:latin typeface="Times New Roman" panose="02020603050405020304" pitchFamily="18" charset="0"/>
                <a:cs typeface="Times New Roman" panose="02020603050405020304" pitchFamily="18" charset="0"/>
              </a:rPr>
              <a:t>  indicates no condition; hence, </a:t>
            </a:r>
            <a:r>
              <a:rPr lang="en-US" sz="2400" i="1" dirty="0">
                <a:latin typeface="Times New Roman" panose="02020603050405020304" pitchFamily="18" charset="0"/>
                <a:cs typeface="Times New Roman" panose="02020603050405020304" pitchFamily="18" charset="0"/>
              </a:rPr>
              <a:t>all tuples</a:t>
            </a:r>
            <a:r>
              <a:rPr lang="en-US" sz="2400" dirty="0">
                <a:latin typeface="Times New Roman" panose="02020603050405020304" pitchFamily="18" charset="0"/>
                <a:cs typeface="Times New Roman" panose="02020603050405020304" pitchFamily="18" charset="0"/>
              </a:rPr>
              <a:t>  of the relations in the FROM-clause are selected</a:t>
            </a:r>
          </a:p>
          <a:p>
            <a:pPr eaLnBrk="1" hangingPunct="1"/>
            <a:r>
              <a:rPr lang="en-US" sz="2400" dirty="0">
                <a:latin typeface="Times New Roman" panose="02020603050405020304" pitchFamily="18" charset="0"/>
                <a:cs typeface="Times New Roman" panose="02020603050405020304" pitchFamily="18" charset="0"/>
              </a:rPr>
              <a:t>This is equivalent to the condition WHERE TRUE</a:t>
            </a:r>
          </a:p>
          <a:p>
            <a:pPr eaLnBrk="1" hangingPunct="1"/>
            <a:r>
              <a:rPr lang="en-US" sz="2400" u="sng" dirty="0">
                <a:latin typeface="Times New Roman" panose="02020603050405020304" pitchFamily="18" charset="0"/>
                <a:cs typeface="Times New Roman" panose="02020603050405020304" pitchFamily="18" charset="0"/>
              </a:rPr>
              <a:t>Query 9:</a:t>
            </a:r>
            <a:r>
              <a:rPr lang="en-US" sz="2400" dirty="0">
                <a:latin typeface="Times New Roman" panose="02020603050405020304" pitchFamily="18" charset="0"/>
                <a:cs typeface="Times New Roman" panose="02020603050405020304" pitchFamily="18" charset="0"/>
              </a:rPr>
              <a:t> Retrieve the SSN values for all employees.</a:t>
            </a:r>
          </a:p>
          <a:p>
            <a:pPr lvl="1" eaLnBrk="1" hangingPunct="1">
              <a:buFontTx/>
              <a:buNone/>
            </a:pPr>
            <a:endParaRPr lang="en-US" sz="2400" b="1" dirty="0">
              <a:latin typeface="Times New Roman" panose="02020603050405020304" pitchFamily="18" charset="0"/>
              <a:cs typeface="Times New Roman" panose="02020603050405020304" pitchFamily="18" charset="0"/>
            </a:endParaRPr>
          </a:p>
          <a:p>
            <a:pPr lvl="1" eaLnBrk="1" hangingPunct="1">
              <a:buFontTx/>
              <a:buNone/>
            </a:pPr>
            <a:r>
              <a:rPr lang="en-US" sz="2400" b="1" dirty="0">
                <a:latin typeface="Times New Roman" panose="02020603050405020304" pitchFamily="18" charset="0"/>
                <a:cs typeface="Times New Roman" panose="02020603050405020304" pitchFamily="18" charset="0"/>
              </a:rPr>
              <a:t>Q9:	SELECT SSN</a:t>
            </a:r>
            <a:br>
              <a:rPr lang="en-US" sz="2400" b="1" dirty="0">
                <a:latin typeface="Times New Roman" panose="02020603050405020304" pitchFamily="18" charset="0"/>
                <a:cs typeface="Times New Roman" panose="02020603050405020304" pitchFamily="18" charset="0"/>
              </a:rPr>
            </a:br>
            <a:r>
              <a:rPr lang="en-US" sz="2400" b="1" dirty="0">
                <a:latin typeface="Times New Roman" panose="02020603050405020304" pitchFamily="18" charset="0"/>
                <a:cs typeface="Times New Roman" panose="02020603050405020304" pitchFamily="18" charset="0"/>
              </a:rPr>
              <a:t>	FROM EMPLOYEE</a:t>
            </a:r>
            <a:br>
              <a:rPr lang="en-US" sz="2400" b="1" dirty="0">
                <a:latin typeface="Times New Roman" panose="02020603050405020304" pitchFamily="18" charset="0"/>
                <a:cs typeface="Times New Roman" panose="02020603050405020304" pitchFamily="18" charset="0"/>
              </a:rPr>
            </a:br>
            <a:endParaRPr lang="en-US" sz="2400" b="1" dirty="0">
              <a:latin typeface="Times New Roman" panose="02020603050405020304" pitchFamily="18" charset="0"/>
              <a:cs typeface="Times New Roman" panose="02020603050405020304" pitchFamily="18" charset="0"/>
            </a:endParaRPr>
          </a:p>
          <a:p>
            <a:pPr eaLnBrk="1" hangingPunct="1"/>
            <a:r>
              <a:rPr lang="en-US" sz="2400" dirty="0">
                <a:latin typeface="Times New Roman" panose="02020603050405020304" pitchFamily="18" charset="0"/>
                <a:cs typeface="Times New Roman" panose="02020603050405020304" pitchFamily="18" charset="0"/>
              </a:rPr>
              <a:t>If more than one relation is specified in the FROM-clause </a:t>
            </a:r>
            <a:r>
              <a:rPr lang="en-US" sz="2400" i="1" dirty="0">
                <a:latin typeface="Times New Roman" panose="02020603050405020304" pitchFamily="18" charset="0"/>
                <a:cs typeface="Times New Roman" panose="02020603050405020304" pitchFamily="18" charset="0"/>
              </a:rPr>
              <a:t>and</a:t>
            </a:r>
            <a:r>
              <a:rPr lang="en-US" sz="2400" dirty="0">
                <a:latin typeface="Times New Roman" panose="02020603050405020304" pitchFamily="18" charset="0"/>
                <a:cs typeface="Times New Roman" panose="02020603050405020304" pitchFamily="18" charset="0"/>
              </a:rPr>
              <a:t>  there is no join condition, then the </a:t>
            </a:r>
            <a:r>
              <a:rPr lang="en-US" sz="2400" i="1" dirty="0">
                <a:latin typeface="Times New Roman" panose="02020603050405020304" pitchFamily="18" charset="0"/>
                <a:cs typeface="Times New Roman" panose="02020603050405020304" pitchFamily="18" charset="0"/>
              </a:rPr>
              <a:t>CARTESIAN PRODUCT </a:t>
            </a:r>
            <a:r>
              <a:rPr lang="en-US" sz="2400" dirty="0">
                <a:latin typeface="Times New Roman" panose="02020603050405020304" pitchFamily="18" charset="0"/>
                <a:cs typeface="Times New Roman" panose="02020603050405020304" pitchFamily="18" charset="0"/>
              </a:rPr>
              <a:t>of tuples is selected</a:t>
            </a:r>
            <a:endParaRPr lang="en-US"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524361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79684" y="3817425"/>
            <a:ext cx="1379096" cy="307777"/>
          </a:xfrm>
          <a:prstGeom prst="rect">
            <a:avLst/>
          </a:prstGeom>
          <a:solidFill>
            <a:schemeClr val="bg2"/>
          </a:solidFill>
        </p:spPr>
        <p:txBody>
          <a:bodyPr wrap="square" rtlCol="0">
            <a:spAutoFit/>
          </a:bodyPr>
          <a:lstStyle/>
          <a:p>
            <a:r>
              <a:rPr lang="en-US" dirty="0">
                <a:solidFill>
                  <a:schemeClr val="bg1"/>
                </a:solidFill>
              </a:rPr>
              <a:t>Dept. of AIML</a:t>
            </a:r>
          </a:p>
        </p:txBody>
      </p:sp>
      <p:sp>
        <p:nvSpPr>
          <p:cNvPr id="9" name="TextBox 8"/>
          <p:cNvSpPr txBox="1"/>
          <p:nvPr/>
        </p:nvSpPr>
        <p:spPr>
          <a:xfrm>
            <a:off x="8079288" y="3817425"/>
            <a:ext cx="212942" cy="307777"/>
          </a:xfrm>
          <a:prstGeom prst="rect">
            <a:avLst/>
          </a:prstGeom>
          <a:noFill/>
        </p:spPr>
        <p:txBody>
          <a:bodyPr wrap="square" rtlCol="0">
            <a:spAutoFit/>
          </a:bodyPr>
          <a:lstStyle/>
          <a:p>
            <a:endParaRPr lang="en-US" dirty="0"/>
          </a:p>
        </p:txBody>
      </p:sp>
      <p:sp>
        <p:nvSpPr>
          <p:cNvPr id="12" name="TextBox 11"/>
          <p:cNvSpPr txBox="1"/>
          <p:nvPr/>
        </p:nvSpPr>
        <p:spPr>
          <a:xfrm>
            <a:off x="6250488" y="4484318"/>
            <a:ext cx="225468" cy="307777"/>
          </a:xfrm>
          <a:prstGeom prst="rect">
            <a:avLst/>
          </a:prstGeom>
          <a:solidFill>
            <a:schemeClr val="bg1"/>
          </a:solidFill>
        </p:spPr>
        <p:txBody>
          <a:bodyPr wrap="square" rtlCol="0">
            <a:spAutoFit/>
          </a:bodyPr>
          <a:lstStyle/>
          <a:p>
            <a:endParaRPr lang="en-US" dirty="0"/>
          </a:p>
        </p:txBody>
      </p:sp>
      <p:sp>
        <p:nvSpPr>
          <p:cNvPr id="10" name="TextBox 9"/>
          <p:cNvSpPr txBox="1"/>
          <p:nvPr/>
        </p:nvSpPr>
        <p:spPr>
          <a:xfrm>
            <a:off x="9908088" y="3294345"/>
            <a:ext cx="263046" cy="307777"/>
          </a:xfrm>
          <a:prstGeom prst="rect">
            <a:avLst/>
          </a:prstGeom>
          <a:solidFill>
            <a:schemeClr val="bg1"/>
          </a:solidFill>
        </p:spPr>
        <p:txBody>
          <a:bodyPr wrap="square" rtlCol="0">
            <a:spAutoFit/>
          </a:bodyPr>
          <a:lstStyle/>
          <a:p>
            <a:endParaRPr lang="en-US" dirty="0"/>
          </a:p>
        </p:txBody>
      </p:sp>
      <p:grpSp>
        <p:nvGrpSpPr>
          <p:cNvPr id="6" name="Group 5"/>
          <p:cNvGrpSpPr/>
          <p:nvPr/>
        </p:nvGrpSpPr>
        <p:grpSpPr>
          <a:xfrm>
            <a:off x="2414653" y="134597"/>
            <a:ext cx="7067550" cy="2439249"/>
            <a:chOff x="2840538" y="216270"/>
            <a:chExt cx="7067550" cy="2439249"/>
          </a:xfrm>
        </p:grpSpPr>
        <p:pic>
          <p:nvPicPr>
            <p:cNvPr id="2" name="Picture 1"/>
            <p:cNvPicPr>
              <a:picLocks noChangeAspect="1"/>
            </p:cNvPicPr>
            <p:nvPr/>
          </p:nvPicPr>
          <p:blipFill>
            <a:blip r:embed="rId2"/>
            <a:stretch>
              <a:fillRect/>
            </a:stretch>
          </p:blipFill>
          <p:spPr>
            <a:xfrm>
              <a:off x="2840538" y="216270"/>
              <a:ext cx="7067550" cy="986230"/>
            </a:xfrm>
            <a:prstGeom prst="rect">
              <a:avLst/>
            </a:prstGeom>
          </p:spPr>
        </p:pic>
        <p:pic>
          <p:nvPicPr>
            <p:cNvPr id="5" name="Picture 4"/>
            <p:cNvPicPr>
              <a:picLocks noChangeAspect="1"/>
            </p:cNvPicPr>
            <p:nvPr/>
          </p:nvPicPr>
          <p:blipFill>
            <a:blip r:embed="rId3"/>
            <a:stretch>
              <a:fillRect/>
            </a:stretch>
          </p:blipFill>
          <p:spPr>
            <a:xfrm>
              <a:off x="2840538" y="1318397"/>
              <a:ext cx="5076825" cy="1337122"/>
            </a:xfrm>
            <a:prstGeom prst="rect">
              <a:avLst/>
            </a:prstGeom>
          </p:spPr>
        </p:pic>
      </p:grpSp>
      <p:pic>
        <p:nvPicPr>
          <p:cNvPr id="7" name="Picture 6"/>
          <p:cNvPicPr>
            <a:picLocks noChangeAspect="1"/>
          </p:cNvPicPr>
          <p:nvPr/>
        </p:nvPicPr>
        <p:blipFill>
          <a:blip r:embed="rId4"/>
          <a:stretch>
            <a:fillRect/>
          </a:stretch>
        </p:blipFill>
        <p:spPr>
          <a:xfrm>
            <a:off x="2409925" y="2573846"/>
            <a:ext cx="1981983" cy="3569917"/>
          </a:xfrm>
          <a:prstGeom prst="rect">
            <a:avLst/>
          </a:prstGeom>
        </p:spPr>
      </p:pic>
      <p:pic>
        <p:nvPicPr>
          <p:cNvPr id="8" name="Picture 7"/>
          <p:cNvPicPr>
            <a:picLocks noChangeAspect="1"/>
          </p:cNvPicPr>
          <p:nvPr/>
        </p:nvPicPr>
        <p:blipFill>
          <a:blip r:embed="rId5"/>
          <a:stretch>
            <a:fillRect/>
          </a:stretch>
        </p:blipFill>
        <p:spPr>
          <a:xfrm>
            <a:off x="9356943" y="134597"/>
            <a:ext cx="2835058" cy="6616932"/>
          </a:xfrm>
          <a:prstGeom prst="rect">
            <a:avLst/>
          </a:prstGeom>
        </p:spPr>
      </p:pic>
    </p:spTree>
    <p:extLst>
      <p:ext uri="{BB962C8B-B14F-4D97-AF65-F5344CB8AC3E}">
        <p14:creationId xmlns:p14="http://schemas.microsoft.com/office/powerpoint/2010/main" val="248399749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79684" y="3817425"/>
            <a:ext cx="1379096" cy="307777"/>
          </a:xfrm>
          <a:prstGeom prst="rect">
            <a:avLst/>
          </a:prstGeom>
          <a:solidFill>
            <a:schemeClr val="bg2"/>
          </a:solidFill>
        </p:spPr>
        <p:txBody>
          <a:bodyPr wrap="square" rtlCol="0">
            <a:spAutoFit/>
          </a:bodyPr>
          <a:lstStyle/>
          <a:p>
            <a:r>
              <a:rPr lang="en-US" dirty="0">
                <a:solidFill>
                  <a:schemeClr val="bg1"/>
                </a:solidFill>
              </a:rPr>
              <a:t>Dept. of AIML</a:t>
            </a:r>
          </a:p>
        </p:txBody>
      </p:sp>
      <p:sp>
        <p:nvSpPr>
          <p:cNvPr id="9" name="TextBox 8"/>
          <p:cNvSpPr txBox="1"/>
          <p:nvPr/>
        </p:nvSpPr>
        <p:spPr>
          <a:xfrm>
            <a:off x="8079288" y="3817425"/>
            <a:ext cx="212942" cy="307777"/>
          </a:xfrm>
          <a:prstGeom prst="rect">
            <a:avLst/>
          </a:prstGeom>
          <a:noFill/>
        </p:spPr>
        <p:txBody>
          <a:bodyPr wrap="square" rtlCol="0">
            <a:spAutoFit/>
          </a:bodyPr>
          <a:lstStyle/>
          <a:p>
            <a:endParaRPr lang="en-US" dirty="0"/>
          </a:p>
        </p:txBody>
      </p:sp>
      <p:sp>
        <p:nvSpPr>
          <p:cNvPr id="12" name="TextBox 11"/>
          <p:cNvSpPr txBox="1"/>
          <p:nvPr/>
        </p:nvSpPr>
        <p:spPr>
          <a:xfrm>
            <a:off x="6250488" y="4484318"/>
            <a:ext cx="225468" cy="307777"/>
          </a:xfrm>
          <a:prstGeom prst="rect">
            <a:avLst/>
          </a:prstGeom>
          <a:solidFill>
            <a:schemeClr val="bg1"/>
          </a:solidFill>
        </p:spPr>
        <p:txBody>
          <a:bodyPr wrap="square" rtlCol="0">
            <a:spAutoFit/>
          </a:bodyPr>
          <a:lstStyle/>
          <a:p>
            <a:endParaRPr lang="en-US" dirty="0"/>
          </a:p>
        </p:txBody>
      </p:sp>
      <p:sp>
        <p:nvSpPr>
          <p:cNvPr id="10" name="TextBox 9"/>
          <p:cNvSpPr txBox="1"/>
          <p:nvPr/>
        </p:nvSpPr>
        <p:spPr>
          <a:xfrm>
            <a:off x="9908088" y="3294345"/>
            <a:ext cx="263046" cy="307777"/>
          </a:xfrm>
          <a:prstGeom prst="rect">
            <a:avLst/>
          </a:prstGeom>
          <a:solidFill>
            <a:schemeClr val="bg1"/>
          </a:solidFill>
        </p:spPr>
        <p:txBody>
          <a:bodyPr wrap="square" rtlCol="0">
            <a:spAutoFit/>
          </a:bodyPr>
          <a:lstStyle/>
          <a:p>
            <a:endParaRPr lang="en-US" dirty="0"/>
          </a:p>
        </p:txBody>
      </p:sp>
      <p:pic>
        <p:nvPicPr>
          <p:cNvPr id="3" name="Picture 2"/>
          <p:cNvPicPr>
            <a:picLocks noChangeAspect="1"/>
          </p:cNvPicPr>
          <p:nvPr/>
        </p:nvPicPr>
        <p:blipFill>
          <a:blip r:embed="rId2"/>
          <a:stretch>
            <a:fillRect/>
          </a:stretch>
        </p:blipFill>
        <p:spPr>
          <a:xfrm>
            <a:off x="2865620" y="626277"/>
            <a:ext cx="8836526" cy="1340309"/>
          </a:xfrm>
          <a:prstGeom prst="rect">
            <a:avLst/>
          </a:prstGeom>
        </p:spPr>
      </p:pic>
      <p:pic>
        <p:nvPicPr>
          <p:cNvPr id="13" name="Picture 12"/>
          <p:cNvPicPr>
            <a:picLocks noChangeAspect="1"/>
          </p:cNvPicPr>
          <p:nvPr/>
        </p:nvPicPr>
        <p:blipFill>
          <a:blip r:embed="rId3"/>
          <a:stretch>
            <a:fillRect/>
          </a:stretch>
        </p:blipFill>
        <p:spPr>
          <a:xfrm>
            <a:off x="2865620" y="3602122"/>
            <a:ext cx="8639175" cy="2856942"/>
          </a:xfrm>
          <a:prstGeom prst="rect">
            <a:avLst/>
          </a:prstGeom>
        </p:spPr>
      </p:pic>
      <p:pic>
        <p:nvPicPr>
          <p:cNvPr id="14" name="Picture 13"/>
          <p:cNvPicPr>
            <a:picLocks noChangeAspect="1"/>
          </p:cNvPicPr>
          <p:nvPr/>
        </p:nvPicPr>
        <p:blipFill>
          <a:blip r:embed="rId4"/>
          <a:stretch>
            <a:fillRect/>
          </a:stretch>
        </p:blipFill>
        <p:spPr>
          <a:xfrm>
            <a:off x="3124523" y="2369748"/>
            <a:ext cx="7146820" cy="791276"/>
          </a:xfrm>
          <a:prstGeom prst="rect">
            <a:avLst/>
          </a:prstGeom>
        </p:spPr>
      </p:pic>
    </p:spTree>
    <p:extLst>
      <p:ext uri="{BB962C8B-B14F-4D97-AF65-F5344CB8AC3E}">
        <p14:creationId xmlns:p14="http://schemas.microsoft.com/office/powerpoint/2010/main" val="294137420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79684" y="3817425"/>
            <a:ext cx="1379096" cy="307777"/>
          </a:xfrm>
          <a:prstGeom prst="rect">
            <a:avLst/>
          </a:prstGeom>
          <a:solidFill>
            <a:schemeClr val="bg2"/>
          </a:solidFill>
        </p:spPr>
        <p:txBody>
          <a:bodyPr wrap="square" rtlCol="0">
            <a:spAutoFit/>
          </a:bodyPr>
          <a:lstStyle/>
          <a:p>
            <a:r>
              <a:rPr lang="en-US" dirty="0">
                <a:solidFill>
                  <a:schemeClr val="bg1"/>
                </a:solidFill>
              </a:rPr>
              <a:t>Dept. of AIML</a:t>
            </a:r>
          </a:p>
        </p:txBody>
      </p:sp>
      <p:sp>
        <p:nvSpPr>
          <p:cNvPr id="9" name="TextBox 8"/>
          <p:cNvSpPr txBox="1"/>
          <p:nvPr/>
        </p:nvSpPr>
        <p:spPr>
          <a:xfrm>
            <a:off x="8079288" y="3817425"/>
            <a:ext cx="212942" cy="307777"/>
          </a:xfrm>
          <a:prstGeom prst="rect">
            <a:avLst/>
          </a:prstGeom>
          <a:noFill/>
        </p:spPr>
        <p:txBody>
          <a:bodyPr wrap="square" rtlCol="0">
            <a:spAutoFit/>
          </a:bodyPr>
          <a:lstStyle/>
          <a:p>
            <a:endParaRPr lang="en-US" dirty="0"/>
          </a:p>
        </p:txBody>
      </p:sp>
      <p:sp>
        <p:nvSpPr>
          <p:cNvPr id="12" name="TextBox 11"/>
          <p:cNvSpPr txBox="1"/>
          <p:nvPr/>
        </p:nvSpPr>
        <p:spPr>
          <a:xfrm>
            <a:off x="6250488" y="4484318"/>
            <a:ext cx="225468" cy="307777"/>
          </a:xfrm>
          <a:prstGeom prst="rect">
            <a:avLst/>
          </a:prstGeom>
          <a:solidFill>
            <a:schemeClr val="bg1"/>
          </a:solidFill>
        </p:spPr>
        <p:txBody>
          <a:bodyPr wrap="square" rtlCol="0">
            <a:spAutoFit/>
          </a:bodyPr>
          <a:lstStyle/>
          <a:p>
            <a:endParaRPr lang="en-US" dirty="0"/>
          </a:p>
        </p:txBody>
      </p:sp>
      <p:sp>
        <p:nvSpPr>
          <p:cNvPr id="10" name="TextBox 9"/>
          <p:cNvSpPr txBox="1"/>
          <p:nvPr/>
        </p:nvSpPr>
        <p:spPr>
          <a:xfrm>
            <a:off x="9908088" y="3294345"/>
            <a:ext cx="263046" cy="307777"/>
          </a:xfrm>
          <a:prstGeom prst="rect">
            <a:avLst/>
          </a:prstGeom>
          <a:solidFill>
            <a:schemeClr val="bg1"/>
          </a:solidFill>
        </p:spPr>
        <p:txBody>
          <a:bodyPr wrap="square" rtlCol="0">
            <a:spAutoFit/>
          </a:bodyPr>
          <a:lstStyle/>
          <a:p>
            <a:endParaRPr lang="en-US" dirty="0"/>
          </a:p>
        </p:txBody>
      </p:sp>
      <p:pic>
        <p:nvPicPr>
          <p:cNvPr id="3" name="Picture 2"/>
          <p:cNvPicPr>
            <a:picLocks noChangeAspect="1"/>
          </p:cNvPicPr>
          <p:nvPr/>
        </p:nvPicPr>
        <p:blipFill>
          <a:blip r:embed="rId2"/>
          <a:stretch>
            <a:fillRect/>
          </a:stretch>
        </p:blipFill>
        <p:spPr>
          <a:xfrm>
            <a:off x="2669740" y="343997"/>
            <a:ext cx="9317668" cy="1463184"/>
          </a:xfrm>
          <a:prstGeom prst="rect">
            <a:avLst/>
          </a:prstGeom>
        </p:spPr>
      </p:pic>
      <p:pic>
        <p:nvPicPr>
          <p:cNvPr id="7" name="Picture 6"/>
          <p:cNvPicPr>
            <a:picLocks noChangeAspect="1"/>
          </p:cNvPicPr>
          <p:nvPr/>
        </p:nvPicPr>
        <p:blipFill>
          <a:blip r:embed="rId3"/>
          <a:stretch>
            <a:fillRect/>
          </a:stretch>
        </p:blipFill>
        <p:spPr>
          <a:xfrm>
            <a:off x="2934417" y="1914832"/>
            <a:ext cx="7599972" cy="1794941"/>
          </a:xfrm>
          <a:prstGeom prst="rect">
            <a:avLst/>
          </a:prstGeom>
        </p:spPr>
      </p:pic>
      <p:pic>
        <p:nvPicPr>
          <p:cNvPr id="8" name="Picture 7"/>
          <p:cNvPicPr>
            <a:picLocks noChangeAspect="1"/>
          </p:cNvPicPr>
          <p:nvPr/>
        </p:nvPicPr>
        <p:blipFill>
          <a:blip r:embed="rId4"/>
          <a:stretch>
            <a:fillRect/>
          </a:stretch>
        </p:blipFill>
        <p:spPr>
          <a:xfrm>
            <a:off x="2845104" y="4087721"/>
            <a:ext cx="7931585" cy="1787828"/>
          </a:xfrm>
          <a:prstGeom prst="rect">
            <a:avLst/>
          </a:prstGeom>
        </p:spPr>
      </p:pic>
    </p:spTree>
    <p:extLst>
      <p:ext uri="{BB962C8B-B14F-4D97-AF65-F5344CB8AC3E}">
        <p14:creationId xmlns:p14="http://schemas.microsoft.com/office/powerpoint/2010/main" val="321610026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79684" y="3817425"/>
            <a:ext cx="1379096" cy="307777"/>
          </a:xfrm>
          <a:prstGeom prst="rect">
            <a:avLst/>
          </a:prstGeom>
          <a:solidFill>
            <a:schemeClr val="bg2"/>
          </a:solidFill>
        </p:spPr>
        <p:txBody>
          <a:bodyPr wrap="square" rtlCol="0">
            <a:spAutoFit/>
          </a:bodyPr>
          <a:lstStyle/>
          <a:p>
            <a:r>
              <a:rPr lang="en-US" dirty="0">
                <a:solidFill>
                  <a:schemeClr val="bg1"/>
                </a:solidFill>
              </a:rPr>
              <a:t>Dept. of AIML</a:t>
            </a:r>
          </a:p>
        </p:txBody>
      </p:sp>
      <p:sp>
        <p:nvSpPr>
          <p:cNvPr id="9" name="TextBox 8"/>
          <p:cNvSpPr txBox="1"/>
          <p:nvPr/>
        </p:nvSpPr>
        <p:spPr>
          <a:xfrm>
            <a:off x="8079288" y="3817425"/>
            <a:ext cx="212942" cy="307777"/>
          </a:xfrm>
          <a:prstGeom prst="rect">
            <a:avLst/>
          </a:prstGeom>
          <a:noFill/>
        </p:spPr>
        <p:txBody>
          <a:bodyPr wrap="square" rtlCol="0">
            <a:spAutoFit/>
          </a:bodyPr>
          <a:lstStyle/>
          <a:p>
            <a:endParaRPr lang="en-US" dirty="0"/>
          </a:p>
        </p:txBody>
      </p:sp>
      <p:sp>
        <p:nvSpPr>
          <p:cNvPr id="12" name="TextBox 11"/>
          <p:cNvSpPr txBox="1"/>
          <p:nvPr/>
        </p:nvSpPr>
        <p:spPr>
          <a:xfrm>
            <a:off x="6250488" y="4484318"/>
            <a:ext cx="225468" cy="307777"/>
          </a:xfrm>
          <a:prstGeom prst="rect">
            <a:avLst/>
          </a:prstGeom>
          <a:solidFill>
            <a:schemeClr val="bg1"/>
          </a:solidFill>
        </p:spPr>
        <p:txBody>
          <a:bodyPr wrap="square" rtlCol="0">
            <a:spAutoFit/>
          </a:bodyPr>
          <a:lstStyle/>
          <a:p>
            <a:endParaRPr lang="en-US" dirty="0"/>
          </a:p>
        </p:txBody>
      </p:sp>
      <p:sp>
        <p:nvSpPr>
          <p:cNvPr id="10" name="TextBox 9"/>
          <p:cNvSpPr txBox="1"/>
          <p:nvPr/>
        </p:nvSpPr>
        <p:spPr>
          <a:xfrm>
            <a:off x="9908088" y="3294345"/>
            <a:ext cx="263046" cy="307777"/>
          </a:xfrm>
          <a:prstGeom prst="rect">
            <a:avLst/>
          </a:prstGeom>
          <a:solidFill>
            <a:schemeClr val="bg1"/>
          </a:solidFill>
        </p:spPr>
        <p:txBody>
          <a:bodyPr wrap="square" rtlCol="0">
            <a:spAutoFit/>
          </a:bodyPr>
          <a:lstStyle/>
          <a:p>
            <a:endParaRPr lang="en-US" dirty="0"/>
          </a:p>
        </p:txBody>
      </p:sp>
      <p:sp>
        <p:nvSpPr>
          <p:cNvPr id="2" name="Rectangle 1"/>
          <p:cNvSpPr/>
          <p:nvPr/>
        </p:nvSpPr>
        <p:spPr>
          <a:xfrm>
            <a:off x="2492678" y="198675"/>
            <a:ext cx="9331891" cy="523220"/>
          </a:xfrm>
          <a:prstGeom prst="rect">
            <a:avLst/>
          </a:prstGeom>
        </p:spPr>
        <p:txBody>
          <a:bodyPr wrap="square">
            <a:spAutoFit/>
          </a:bodyPr>
          <a:lstStyle/>
          <a:p>
            <a:pPr algn="ctr"/>
            <a:r>
              <a:rPr lang="en-US" sz="2800" b="1" dirty="0">
                <a:solidFill>
                  <a:schemeClr val="accent1"/>
                </a:solidFill>
                <a:latin typeface="Times New Roman" panose="02020603050405020304" pitchFamily="18" charset="0"/>
                <a:cs typeface="Times New Roman" panose="02020603050405020304" pitchFamily="18" charset="0"/>
              </a:rPr>
              <a:t>Tables as Sets in SQL</a:t>
            </a:r>
          </a:p>
        </p:txBody>
      </p:sp>
      <p:pic>
        <p:nvPicPr>
          <p:cNvPr id="3" name="Picture 2"/>
          <p:cNvPicPr>
            <a:picLocks noChangeAspect="1"/>
          </p:cNvPicPr>
          <p:nvPr/>
        </p:nvPicPr>
        <p:blipFill>
          <a:blip r:embed="rId2"/>
          <a:stretch>
            <a:fillRect/>
          </a:stretch>
        </p:blipFill>
        <p:spPr>
          <a:xfrm>
            <a:off x="2680962" y="1371783"/>
            <a:ext cx="9281394" cy="4152900"/>
          </a:xfrm>
          <a:prstGeom prst="rect">
            <a:avLst/>
          </a:prstGeom>
        </p:spPr>
      </p:pic>
    </p:spTree>
    <p:extLst>
      <p:ext uri="{BB962C8B-B14F-4D97-AF65-F5344CB8AC3E}">
        <p14:creationId xmlns:p14="http://schemas.microsoft.com/office/powerpoint/2010/main" val="127828489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79684" y="3817425"/>
            <a:ext cx="1379096" cy="307777"/>
          </a:xfrm>
          <a:prstGeom prst="rect">
            <a:avLst/>
          </a:prstGeom>
          <a:solidFill>
            <a:schemeClr val="bg2"/>
          </a:solidFill>
        </p:spPr>
        <p:txBody>
          <a:bodyPr wrap="square" rtlCol="0">
            <a:spAutoFit/>
          </a:bodyPr>
          <a:lstStyle/>
          <a:p>
            <a:r>
              <a:rPr lang="en-US" dirty="0">
                <a:solidFill>
                  <a:schemeClr val="bg1"/>
                </a:solidFill>
              </a:rPr>
              <a:t>Dept. of AIML</a:t>
            </a:r>
          </a:p>
        </p:txBody>
      </p:sp>
      <p:sp>
        <p:nvSpPr>
          <p:cNvPr id="9" name="TextBox 8"/>
          <p:cNvSpPr txBox="1"/>
          <p:nvPr/>
        </p:nvSpPr>
        <p:spPr>
          <a:xfrm>
            <a:off x="8079288" y="3817425"/>
            <a:ext cx="212942" cy="307777"/>
          </a:xfrm>
          <a:prstGeom prst="rect">
            <a:avLst/>
          </a:prstGeom>
          <a:noFill/>
        </p:spPr>
        <p:txBody>
          <a:bodyPr wrap="square" rtlCol="0">
            <a:spAutoFit/>
          </a:bodyPr>
          <a:lstStyle/>
          <a:p>
            <a:endParaRPr lang="en-US" dirty="0"/>
          </a:p>
        </p:txBody>
      </p:sp>
      <p:sp>
        <p:nvSpPr>
          <p:cNvPr id="12" name="TextBox 11"/>
          <p:cNvSpPr txBox="1"/>
          <p:nvPr/>
        </p:nvSpPr>
        <p:spPr>
          <a:xfrm>
            <a:off x="6250488" y="4484318"/>
            <a:ext cx="225468" cy="307777"/>
          </a:xfrm>
          <a:prstGeom prst="rect">
            <a:avLst/>
          </a:prstGeom>
          <a:solidFill>
            <a:schemeClr val="bg1"/>
          </a:solidFill>
        </p:spPr>
        <p:txBody>
          <a:bodyPr wrap="square" rtlCol="0">
            <a:spAutoFit/>
          </a:bodyPr>
          <a:lstStyle/>
          <a:p>
            <a:endParaRPr lang="en-US" dirty="0"/>
          </a:p>
        </p:txBody>
      </p:sp>
      <p:sp>
        <p:nvSpPr>
          <p:cNvPr id="10" name="TextBox 9"/>
          <p:cNvSpPr txBox="1"/>
          <p:nvPr/>
        </p:nvSpPr>
        <p:spPr>
          <a:xfrm>
            <a:off x="9908088" y="3294345"/>
            <a:ext cx="263046" cy="307777"/>
          </a:xfrm>
          <a:prstGeom prst="rect">
            <a:avLst/>
          </a:prstGeom>
          <a:solidFill>
            <a:schemeClr val="bg1"/>
          </a:solidFill>
        </p:spPr>
        <p:txBody>
          <a:bodyPr wrap="square" rtlCol="0">
            <a:spAutoFit/>
          </a:bodyPr>
          <a:lstStyle/>
          <a:p>
            <a:endParaRPr lang="en-US" dirty="0"/>
          </a:p>
        </p:txBody>
      </p:sp>
      <p:sp>
        <p:nvSpPr>
          <p:cNvPr id="2" name="Rectangle 1"/>
          <p:cNvSpPr/>
          <p:nvPr/>
        </p:nvSpPr>
        <p:spPr>
          <a:xfrm>
            <a:off x="2492678" y="198675"/>
            <a:ext cx="9331891" cy="523220"/>
          </a:xfrm>
          <a:prstGeom prst="rect">
            <a:avLst/>
          </a:prstGeom>
        </p:spPr>
        <p:txBody>
          <a:bodyPr wrap="square">
            <a:spAutoFit/>
          </a:bodyPr>
          <a:lstStyle/>
          <a:p>
            <a:pPr algn="ctr"/>
            <a:r>
              <a:rPr lang="en-US" sz="2800" b="1" dirty="0">
                <a:solidFill>
                  <a:schemeClr val="accent1"/>
                </a:solidFill>
                <a:latin typeface="Times New Roman" panose="02020603050405020304" pitchFamily="18" charset="0"/>
                <a:cs typeface="Times New Roman" panose="02020603050405020304" pitchFamily="18" charset="0"/>
              </a:rPr>
              <a:t>Distinct keyword</a:t>
            </a:r>
          </a:p>
        </p:txBody>
      </p:sp>
      <p:pic>
        <p:nvPicPr>
          <p:cNvPr id="5" name="Picture 4"/>
          <p:cNvPicPr>
            <a:picLocks noChangeAspect="1"/>
          </p:cNvPicPr>
          <p:nvPr/>
        </p:nvPicPr>
        <p:blipFill>
          <a:blip r:embed="rId2"/>
          <a:stretch>
            <a:fillRect/>
          </a:stretch>
        </p:blipFill>
        <p:spPr>
          <a:xfrm>
            <a:off x="2753508" y="2053591"/>
            <a:ext cx="9315450" cy="2631706"/>
          </a:xfrm>
          <a:prstGeom prst="rect">
            <a:avLst/>
          </a:prstGeom>
        </p:spPr>
      </p:pic>
    </p:spTree>
    <p:extLst>
      <p:ext uri="{BB962C8B-B14F-4D97-AF65-F5344CB8AC3E}">
        <p14:creationId xmlns:p14="http://schemas.microsoft.com/office/powerpoint/2010/main" val="199214393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79684" y="3817425"/>
            <a:ext cx="1379096" cy="307777"/>
          </a:xfrm>
          <a:prstGeom prst="rect">
            <a:avLst/>
          </a:prstGeom>
          <a:solidFill>
            <a:schemeClr val="bg2"/>
          </a:solidFill>
        </p:spPr>
        <p:txBody>
          <a:bodyPr wrap="square" rtlCol="0">
            <a:spAutoFit/>
          </a:bodyPr>
          <a:lstStyle/>
          <a:p>
            <a:r>
              <a:rPr lang="en-US" dirty="0">
                <a:solidFill>
                  <a:schemeClr val="bg1"/>
                </a:solidFill>
              </a:rPr>
              <a:t>Dept. of AIML</a:t>
            </a:r>
          </a:p>
        </p:txBody>
      </p:sp>
      <p:sp>
        <p:nvSpPr>
          <p:cNvPr id="9" name="TextBox 8"/>
          <p:cNvSpPr txBox="1"/>
          <p:nvPr/>
        </p:nvSpPr>
        <p:spPr>
          <a:xfrm>
            <a:off x="8079288" y="3817425"/>
            <a:ext cx="212942" cy="307777"/>
          </a:xfrm>
          <a:prstGeom prst="rect">
            <a:avLst/>
          </a:prstGeom>
          <a:noFill/>
        </p:spPr>
        <p:txBody>
          <a:bodyPr wrap="square" rtlCol="0">
            <a:spAutoFit/>
          </a:bodyPr>
          <a:lstStyle/>
          <a:p>
            <a:endParaRPr lang="en-US" dirty="0"/>
          </a:p>
        </p:txBody>
      </p:sp>
      <p:sp>
        <p:nvSpPr>
          <p:cNvPr id="12" name="TextBox 11"/>
          <p:cNvSpPr txBox="1"/>
          <p:nvPr/>
        </p:nvSpPr>
        <p:spPr>
          <a:xfrm>
            <a:off x="6250488" y="4484318"/>
            <a:ext cx="225468" cy="307777"/>
          </a:xfrm>
          <a:prstGeom prst="rect">
            <a:avLst/>
          </a:prstGeom>
          <a:solidFill>
            <a:schemeClr val="bg1"/>
          </a:solidFill>
        </p:spPr>
        <p:txBody>
          <a:bodyPr wrap="square" rtlCol="0">
            <a:spAutoFit/>
          </a:bodyPr>
          <a:lstStyle/>
          <a:p>
            <a:endParaRPr lang="en-US" dirty="0"/>
          </a:p>
        </p:txBody>
      </p:sp>
      <p:sp>
        <p:nvSpPr>
          <p:cNvPr id="10" name="TextBox 9"/>
          <p:cNvSpPr txBox="1"/>
          <p:nvPr/>
        </p:nvSpPr>
        <p:spPr>
          <a:xfrm>
            <a:off x="9908088" y="3294345"/>
            <a:ext cx="263046" cy="307777"/>
          </a:xfrm>
          <a:prstGeom prst="rect">
            <a:avLst/>
          </a:prstGeom>
          <a:solidFill>
            <a:schemeClr val="bg1"/>
          </a:solidFill>
        </p:spPr>
        <p:txBody>
          <a:bodyPr wrap="square" rtlCol="0">
            <a:spAutoFit/>
          </a:bodyPr>
          <a:lstStyle/>
          <a:p>
            <a:endParaRPr lang="en-US" dirty="0"/>
          </a:p>
        </p:txBody>
      </p:sp>
      <p:pic>
        <p:nvPicPr>
          <p:cNvPr id="3" name="Picture 2"/>
          <p:cNvPicPr>
            <a:picLocks noChangeAspect="1"/>
          </p:cNvPicPr>
          <p:nvPr/>
        </p:nvPicPr>
        <p:blipFill>
          <a:blip r:embed="rId2"/>
          <a:stretch>
            <a:fillRect/>
          </a:stretch>
        </p:blipFill>
        <p:spPr>
          <a:xfrm>
            <a:off x="2066794" y="1039897"/>
            <a:ext cx="9933140" cy="5124450"/>
          </a:xfrm>
          <a:prstGeom prst="rect">
            <a:avLst/>
          </a:prstGeom>
        </p:spPr>
      </p:pic>
    </p:spTree>
    <p:extLst>
      <p:ext uri="{BB962C8B-B14F-4D97-AF65-F5344CB8AC3E}">
        <p14:creationId xmlns:p14="http://schemas.microsoft.com/office/powerpoint/2010/main" val="132185749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79684" y="3817425"/>
            <a:ext cx="1379096" cy="307777"/>
          </a:xfrm>
          <a:prstGeom prst="rect">
            <a:avLst/>
          </a:prstGeom>
          <a:solidFill>
            <a:schemeClr val="bg2"/>
          </a:solidFill>
        </p:spPr>
        <p:txBody>
          <a:bodyPr wrap="square" rtlCol="0">
            <a:spAutoFit/>
          </a:bodyPr>
          <a:lstStyle/>
          <a:p>
            <a:r>
              <a:rPr lang="en-US" dirty="0">
                <a:solidFill>
                  <a:schemeClr val="bg1"/>
                </a:solidFill>
              </a:rPr>
              <a:t>Dept. of AIML</a:t>
            </a:r>
          </a:p>
        </p:txBody>
      </p:sp>
      <p:sp>
        <p:nvSpPr>
          <p:cNvPr id="9" name="TextBox 8"/>
          <p:cNvSpPr txBox="1"/>
          <p:nvPr/>
        </p:nvSpPr>
        <p:spPr>
          <a:xfrm>
            <a:off x="8079288" y="3817425"/>
            <a:ext cx="212942" cy="307777"/>
          </a:xfrm>
          <a:prstGeom prst="rect">
            <a:avLst/>
          </a:prstGeom>
          <a:noFill/>
        </p:spPr>
        <p:txBody>
          <a:bodyPr wrap="square" rtlCol="0">
            <a:spAutoFit/>
          </a:bodyPr>
          <a:lstStyle/>
          <a:p>
            <a:endParaRPr lang="en-US" dirty="0"/>
          </a:p>
        </p:txBody>
      </p:sp>
      <p:sp>
        <p:nvSpPr>
          <p:cNvPr id="12" name="TextBox 11"/>
          <p:cNvSpPr txBox="1"/>
          <p:nvPr/>
        </p:nvSpPr>
        <p:spPr>
          <a:xfrm>
            <a:off x="6250488" y="4484318"/>
            <a:ext cx="225468" cy="307777"/>
          </a:xfrm>
          <a:prstGeom prst="rect">
            <a:avLst/>
          </a:prstGeom>
          <a:solidFill>
            <a:schemeClr val="bg1"/>
          </a:solidFill>
        </p:spPr>
        <p:txBody>
          <a:bodyPr wrap="square" rtlCol="0">
            <a:spAutoFit/>
          </a:bodyPr>
          <a:lstStyle/>
          <a:p>
            <a:endParaRPr lang="en-US" dirty="0"/>
          </a:p>
        </p:txBody>
      </p:sp>
      <p:sp>
        <p:nvSpPr>
          <p:cNvPr id="10" name="TextBox 9"/>
          <p:cNvSpPr txBox="1"/>
          <p:nvPr/>
        </p:nvSpPr>
        <p:spPr>
          <a:xfrm>
            <a:off x="9908088" y="3294345"/>
            <a:ext cx="263046" cy="307777"/>
          </a:xfrm>
          <a:prstGeom prst="rect">
            <a:avLst/>
          </a:prstGeom>
          <a:solidFill>
            <a:schemeClr val="bg1"/>
          </a:solidFill>
        </p:spPr>
        <p:txBody>
          <a:bodyPr wrap="square" rtlCol="0">
            <a:spAutoFit/>
          </a:bodyPr>
          <a:lstStyle/>
          <a:p>
            <a:endParaRPr lang="en-US" dirty="0"/>
          </a:p>
        </p:txBody>
      </p:sp>
      <p:pic>
        <p:nvPicPr>
          <p:cNvPr id="2" name="Picture 1"/>
          <p:cNvPicPr>
            <a:picLocks noChangeAspect="1"/>
          </p:cNvPicPr>
          <p:nvPr/>
        </p:nvPicPr>
        <p:blipFill>
          <a:blip r:embed="rId2"/>
          <a:stretch>
            <a:fillRect/>
          </a:stretch>
        </p:blipFill>
        <p:spPr>
          <a:xfrm>
            <a:off x="2038350" y="933633"/>
            <a:ext cx="10153650" cy="5029200"/>
          </a:xfrm>
          <a:prstGeom prst="rect">
            <a:avLst/>
          </a:prstGeom>
        </p:spPr>
      </p:pic>
    </p:spTree>
    <p:extLst>
      <p:ext uri="{BB962C8B-B14F-4D97-AF65-F5344CB8AC3E}">
        <p14:creationId xmlns:p14="http://schemas.microsoft.com/office/powerpoint/2010/main" val="1286148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79684" y="3817425"/>
            <a:ext cx="1379096" cy="307777"/>
          </a:xfrm>
          <a:prstGeom prst="rect">
            <a:avLst/>
          </a:prstGeom>
          <a:solidFill>
            <a:schemeClr val="bg2"/>
          </a:solidFill>
        </p:spPr>
        <p:txBody>
          <a:bodyPr wrap="square" rtlCol="0">
            <a:spAutoFit/>
          </a:bodyPr>
          <a:lstStyle/>
          <a:p>
            <a:r>
              <a:rPr lang="en-US" dirty="0">
                <a:solidFill>
                  <a:schemeClr val="bg1"/>
                </a:solidFill>
              </a:rPr>
              <a:t>Dept. of AIML</a:t>
            </a:r>
          </a:p>
        </p:txBody>
      </p:sp>
      <p:sp>
        <p:nvSpPr>
          <p:cNvPr id="3" name="Rectangle 2"/>
          <p:cNvSpPr/>
          <p:nvPr/>
        </p:nvSpPr>
        <p:spPr>
          <a:xfrm>
            <a:off x="2792990" y="1041975"/>
            <a:ext cx="8792874" cy="4154984"/>
          </a:xfrm>
          <a:prstGeom prst="rect">
            <a:avLst/>
          </a:prstGeom>
        </p:spPr>
        <p:txBody>
          <a:bodyPr wrap="square">
            <a:spAutoFit/>
          </a:bodyPr>
          <a:lstStyle/>
          <a:p>
            <a:r>
              <a:rPr lang="en-US" sz="2400" b="1" dirty="0">
                <a:solidFill>
                  <a:srgbClr val="C00000"/>
                </a:solidFill>
                <a:latin typeface="Times New Roman" panose="02020603050405020304" pitchFamily="18" charset="0"/>
                <a:cs typeface="Times New Roman" panose="02020603050405020304" pitchFamily="18" charset="0"/>
              </a:rPr>
              <a:t>The anomalies occurring while modifying database can be classified briefly into three types.</a:t>
            </a:r>
          </a:p>
          <a:p>
            <a:pPr marL="342900" indent="-342900">
              <a:buFont typeface="Wingdings" panose="05000000000000000000" pitchFamily="2" charset="2"/>
              <a:buChar char="§"/>
            </a:pPr>
            <a:r>
              <a:rPr lang="en-US" sz="2400" b="1" dirty="0">
                <a:latin typeface="Times New Roman" panose="02020603050405020304" pitchFamily="18" charset="0"/>
                <a:cs typeface="Times New Roman" panose="02020603050405020304" pitchFamily="18" charset="0"/>
              </a:rPr>
              <a:t>Insertion Anomalies</a:t>
            </a:r>
            <a:r>
              <a:rPr lang="en-US" sz="2400" dirty="0">
                <a:latin typeface="Times New Roman" panose="02020603050405020304" pitchFamily="18" charset="0"/>
                <a:cs typeface="Times New Roman" panose="02020603050405020304" pitchFamily="18" charset="0"/>
              </a:rPr>
              <a:t>: This anomaly is caused when insertion of a new data(tuple) inside a relationship is not possible because of absence of some data.</a:t>
            </a:r>
          </a:p>
          <a:p>
            <a:pPr marL="342900" indent="-342900">
              <a:buFont typeface="Wingdings" panose="05000000000000000000" pitchFamily="2" charset="2"/>
              <a:buChar char="§"/>
            </a:pPr>
            <a:r>
              <a:rPr lang="en-US" sz="2400" b="1" dirty="0" err="1">
                <a:latin typeface="Times New Roman" panose="02020603050405020304" pitchFamily="18" charset="0"/>
                <a:cs typeface="Times New Roman" panose="02020603050405020304" pitchFamily="18" charset="0"/>
              </a:rPr>
              <a:t>Updation</a:t>
            </a:r>
            <a:r>
              <a:rPr lang="en-US" sz="2400" b="1" dirty="0">
                <a:latin typeface="Times New Roman" panose="02020603050405020304" pitchFamily="18" charset="0"/>
                <a:cs typeface="Times New Roman" panose="02020603050405020304" pitchFamily="18" charset="0"/>
              </a:rPr>
              <a:t> Anomalies</a:t>
            </a:r>
            <a:r>
              <a:rPr lang="en-US" sz="2400" dirty="0">
                <a:latin typeface="Times New Roman" panose="02020603050405020304" pitchFamily="18" charset="0"/>
                <a:cs typeface="Times New Roman" panose="02020603050405020304" pitchFamily="18" charset="0"/>
              </a:rPr>
              <a:t>: When numerous rows of data must be updated in order to update a single data value, this is known as an update anomaly.</a:t>
            </a:r>
          </a:p>
          <a:p>
            <a:pPr marL="342900" indent="-342900">
              <a:buFont typeface="Wingdings" panose="05000000000000000000" pitchFamily="2" charset="2"/>
              <a:buChar char="§"/>
            </a:pPr>
            <a:r>
              <a:rPr lang="en-US" sz="2400" b="1" dirty="0">
                <a:latin typeface="Times New Roman" panose="02020603050405020304" pitchFamily="18" charset="0"/>
                <a:cs typeface="Times New Roman" panose="02020603050405020304" pitchFamily="18" charset="0"/>
              </a:rPr>
              <a:t>Deletion Anomalies</a:t>
            </a:r>
            <a:r>
              <a:rPr lang="en-US" sz="2400" dirty="0">
                <a:latin typeface="Times New Roman" panose="02020603050405020304" pitchFamily="18" charset="0"/>
                <a:cs typeface="Times New Roman" panose="02020603050405020304" pitchFamily="18" charset="0"/>
              </a:rPr>
              <a:t>: The term "deletion anomaly" describes a circumstance in which some vital data is unintentionally lost when some other data is deleted.</a:t>
            </a:r>
          </a:p>
        </p:txBody>
      </p:sp>
    </p:spTree>
    <p:extLst>
      <p:ext uri="{BB962C8B-B14F-4D97-AF65-F5344CB8AC3E}">
        <p14:creationId xmlns:p14="http://schemas.microsoft.com/office/powerpoint/2010/main" val="276771100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79684" y="3817425"/>
            <a:ext cx="1379096" cy="307777"/>
          </a:xfrm>
          <a:prstGeom prst="rect">
            <a:avLst/>
          </a:prstGeom>
          <a:solidFill>
            <a:schemeClr val="bg2"/>
          </a:solidFill>
        </p:spPr>
        <p:txBody>
          <a:bodyPr wrap="square" rtlCol="0">
            <a:spAutoFit/>
          </a:bodyPr>
          <a:lstStyle/>
          <a:p>
            <a:r>
              <a:rPr lang="en-US" dirty="0">
                <a:solidFill>
                  <a:schemeClr val="bg1"/>
                </a:solidFill>
              </a:rPr>
              <a:t>Dept. of AIML</a:t>
            </a:r>
          </a:p>
        </p:txBody>
      </p:sp>
      <p:sp>
        <p:nvSpPr>
          <p:cNvPr id="9" name="TextBox 8"/>
          <p:cNvSpPr txBox="1"/>
          <p:nvPr/>
        </p:nvSpPr>
        <p:spPr>
          <a:xfrm>
            <a:off x="8079288" y="3817425"/>
            <a:ext cx="212942" cy="307777"/>
          </a:xfrm>
          <a:prstGeom prst="rect">
            <a:avLst/>
          </a:prstGeom>
          <a:noFill/>
        </p:spPr>
        <p:txBody>
          <a:bodyPr wrap="square" rtlCol="0">
            <a:spAutoFit/>
          </a:bodyPr>
          <a:lstStyle/>
          <a:p>
            <a:endParaRPr lang="en-US" dirty="0"/>
          </a:p>
        </p:txBody>
      </p:sp>
      <p:sp>
        <p:nvSpPr>
          <p:cNvPr id="12" name="TextBox 11"/>
          <p:cNvSpPr txBox="1"/>
          <p:nvPr/>
        </p:nvSpPr>
        <p:spPr>
          <a:xfrm>
            <a:off x="6250488" y="4484318"/>
            <a:ext cx="225468" cy="307777"/>
          </a:xfrm>
          <a:prstGeom prst="rect">
            <a:avLst/>
          </a:prstGeom>
          <a:solidFill>
            <a:schemeClr val="bg1"/>
          </a:solidFill>
        </p:spPr>
        <p:txBody>
          <a:bodyPr wrap="square" rtlCol="0">
            <a:spAutoFit/>
          </a:bodyPr>
          <a:lstStyle/>
          <a:p>
            <a:endParaRPr lang="en-US" dirty="0"/>
          </a:p>
        </p:txBody>
      </p:sp>
      <p:sp>
        <p:nvSpPr>
          <p:cNvPr id="10" name="TextBox 9"/>
          <p:cNvSpPr txBox="1"/>
          <p:nvPr/>
        </p:nvSpPr>
        <p:spPr>
          <a:xfrm>
            <a:off x="9908088" y="3294345"/>
            <a:ext cx="263046" cy="307777"/>
          </a:xfrm>
          <a:prstGeom prst="rect">
            <a:avLst/>
          </a:prstGeom>
          <a:solidFill>
            <a:schemeClr val="bg1"/>
          </a:solidFill>
        </p:spPr>
        <p:txBody>
          <a:bodyPr wrap="square" rtlCol="0">
            <a:spAutoFit/>
          </a:bodyPr>
          <a:lstStyle/>
          <a:p>
            <a:endParaRPr lang="en-US" dirty="0"/>
          </a:p>
        </p:txBody>
      </p:sp>
      <p:pic>
        <p:nvPicPr>
          <p:cNvPr id="3" name="Picture 2"/>
          <p:cNvPicPr>
            <a:picLocks noChangeAspect="1"/>
          </p:cNvPicPr>
          <p:nvPr/>
        </p:nvPicPr>
        <p:blipFill>
          <a:blip r:embed="rId2"/>
          <a:stretch>
            <a:fillRect/>
          </a:stretch>
        </p:blipFill>
        <p:spPr>
          <a:xfrm>
            <a:off x="2735372" y="2011447"/>
            <a:ext cx="9289614" cy="3181350"/>
          </a:xfrm>
          <a:prstGeom prst="rect">
            <a:avLst/>
          </a:prstGeom>
        </p:spPr>
      </p:pic>
      <p:sp>
        <p:nvSpPr>
          <p:cNvPr id="5" name="TextBox 4"/>
          <p:cNvSpPr txBox="1"/>
          <p:nvPr/>
        </p:nvSpPr>
        <p:spPr>
          <a:xfrm>
            <a:off x="3482236" y="400833"/>
            <a:ext cx="6513534" cy="584775"/>
          </a:xfrm>
          <a:prstGeom prst="rect">
            <a:avLst/>
          </a:prstGeom>
          <a:noFill/>
        </p:spPr>
        <p:txBody>
          <a:bodyPr wrap="square" rtlCol="0">
            <a:spAutoFit/>
          </a:bodyPr>
          <a:lstStyle/>
          <a:p>
            <a:pPr algn="ctr"/>
            <a:r>
              <a:rPr lang="en-US" sz="3200" b="1" dirty="0">
                <a:solidFill>
                  <a:schemeClr val="accent1"/>
                </a:solidFill>
                <a:latin typeface="Times New Roman" panose="02020603050405020304" pitchFamily="18" charset="0"/>
                <a:cs typeface="Times New Roman" panose="02020603050405020304" pitchFamily="18" charset="0"/>
              </a:rPr>
              <a:t>Union, Except and Intersect</a:t>
            </a:r>
          </a:p>
        </p:txBody>
      </p:sp>
    </p:spTree>
    <p:extLst>
      <p:ext uri="{BB962C8B-B14F-4D97-AF65-F5344CB8AC3E}">
        <p14:creationId xmlns:p14="http://schemas.microsoft.com/office/powerpoint/2010/main" val="163799312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79684" y="3817425"/>
            <a:ext cx="1379096" cy="307777"/>
          </a:xfrm>
          <a:prstGeom prst="rect">
            <a:avLst/>
          </a:prstGeom>
          <a:solidFill>
            <a:schemeClr val="bg2"/>
          </a:solidFill>
        </p:spPr>
        <p:txBody>
          <a:bodyPr wrap="square" rtlCol="0">
            <a:spAutoFit/>
          </a:bodyPr>
          <a:lstStyle/>
          <a:p>
            <a:r>
              <a:rPr lang="en-US" dirty="0">
                <a:solidFill>
                  <a:schemeClr val="bg1"/>
                </a:solidFill>
              </a:rPr>
              <a:t>Dept. of AIML</a:t>
            </a:r>
          </a:p>
        </p:txBody>
      </p:sp>
      <p:sp>
        <p:nvSpPr>
          <p:cNvPr id="9" name="TextBox 8"/>
          <p:cNvSpPr txBox="1"/>
          <p:nvPr/>
        </p:nvSpPr>
        <p:spPr>
          <a:xfrm>
            <a:off x="8079288" y="3817425"/>
            <a:ext cx="212942" cy="307777"/>
          </a:xfrm>
          <a:prstGeom prst="rect">
            <a:avLst/>
          </a:prstGeom>
          <a:noFill/>
        </p:spPr>
        <p:txBody>
          <a:bodyPr wrap="square" rtlCol="0">
            <a:spAutoFit/>
          </a:bodyPr>
          <a:lstStyle/>
          <a:p>
            <a:endParaRPr lang="en-US" dirty="0"/>
          </a:p>
        </p:txBody>
      </p:sp>
      <p:sp>
        <p:nvSpPr>
          <p:cNvPr id="12" name="TextBox 11"/>
          <p:cNvSpPr txBox="1"/>
          <p:nvPr/>
        </p:nvSpPr>
        <p:spPr>
          <a:xfrm>
            <a:off x="6250488" y="4484318"/>
            <a:ext cx="225468" cy="307777"/>
          </a:xfrm>
          <a:prstGeom prst="rect">
            <a:avLst/>
          </a:prstGeom>
          <a:solidFill>
            <a:schemeClr val="bg1"/>
          </a:solidFill>
        </p:spPr>
        <p:txBody>
          <a:bodyPr wrap="square" rtlCol="0">
            <a:spAutoFit/>
          </a:bodyPr>
          <a:lstStyle/>
          <a:p>
            <a:endParaRPr lang="en-US" dirty="0"/>
          </a:p>
        </p:txBody>
      </p:sp>
      <p:sp>
        <p:nvSpPr>
          <p:cNvPr id="10" name="TextBox 9"/>
          <p:cNvSpPr txBox="1"/>
          <p:nvPr/>
        </p:nvSpPr>
        <p:spPr>
          <a:xfrm>
            <a:off x="9908088" y="3294345"/>
            <a:ext cx="263046" cy="307777"/>
          </a:xfrm>
          <a:prstGeom prst="rect">
            <a:avLst/>
          </a:prstGeom>
          <a:solidFill>
            <a:schemeClr val="bg1"/>
          </a:solidFill>
        </p:spPr>
        <p:txBody>
          <a:bodyPr wrap="square" rtlCol="0">
            <a:spAutoFit/>
          </a:bodyPr>
          <a:lstStyle/>
          <a:p>
            <a:endParaRPr lang="en-US" dirty="0"/>
          </a:p>
        </p:txBody>
      </p:sp>
      <p:pic>
        <p:nvPicPr>
          <p:cNvPr id="2" name="Picture 1"/>
          <p:cNvPicPr>
            <a:picLocks noChangeAspect="1"/>
          </p:cNvPicPr>
          <p:nvPr/>
        </p:nvPicPr>
        <p:blipFill>
          <a:blip r:embed="rId2"/>
          <a:stretch>
            <a:fillRect/>
          </a:stretch>
        </p:blipFill>
        <p:spPr>
          <a:xfrm>
            <a:off x="2031434" y="633948"/>
            <a:ext cx="10068707" cy="5628570"/>
          </a:xfrm>
          <a:prstGeom prst="rect">
            <a:avLst/>
          </a:prstGeom>
        </p:spPr>
      </p:pic>
    </p:spTree>
    <p:extLst>
      <p:ext uri="{BB962C8B-B14F-4D97-AF65-F5344CB8AC3E}">
        <p14:creationId xmlns:p14="http://schemas.microsoft.com/office/powerpoint/2010/main" val="373065988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79684" y="3817425"/>
            <a:ext cx="1379096" cy="307777"/>
          </a:xfrm>
          <a:prstGeom prst="rect">
            <a:avLst/>
          </a:prstGeom>
          <a:solidFill>
            <a:schemeClr val="bg2"/>
          </a:solidFill>
        </p:spPr>
        <p:txBody>
          <a:bodyPr wrap="square" rtlCol="0">
            <a:spAutoFit/>
          </a:bodyPr>
          <a:lstStyle/>
          <a:p>
            <a:r>
              <a:rPr lang="en-US" dirty="0">
                <a:solidFill>
                  <a:schemeClr val="bg1"/>
                </a:solidFill>
              </a:rPr>
              <a:t>Dept. of AIML</a:t>
            </a:r>
          </a:p>
        </p:txBody>
      </p:sp>
      <p:sp>
        <p:nvSpPr>
          <p:cNvPr id="9" name="TextBox 8"/>
          <p:cNvSpPr txBox="1"/>
          <p:nvPr/>
        </p:nvSpPr>
        <p:spPr>
          <a:xfrm>
            <a:off x="8079288" y="3817425"/>
            <a:ext cx="212942" cy="307777"/>
          </a:xfrm>
          <a:prstGeom prst="rect">
            <a:avLst/>
          </a:prstGeom>
          <a:noFill/>
        </p:spPr>
        <p:txBody>
          <a:bodyPr wrap="square" rtlCol="0">
            <a:spAutoFit/>
          </a:bodyPr>
          <a:lstStyle/>
          <a:p>
            <a:endParaRPr lang="en-US" dirty="0"/>
          </a:p>
        </p:txBody>
      </p:sp>
      <p:sp>
        <p:nvSpPr>
          <p:cNvPr id="12" name="TextBox 11"/>
          <p:cNvSpPr txBox="1"/>
          <p:nvPr/>
        </p:nvSpPr>
        <p:spPr>
          <a:xfrm>
            <a:off x="6250488" y="4484318"/>
            <a:ext cx="225468" cy="307777"/>
          </a:xfrm>
          <a:prstGeom prst="rect">
            <a:avLst/>
          </a:prstGeom>
          <a:solidFill>
            <a:schemeClr val="bg1"/>
          </a:solidFill>
        </p:spPr>
        <p:txBody>
          <a:bodyPr wrap="square" rtlCol="0">
            <a:spAutoFit/>
          </a:bodyPr>
          <a:lstStyle/>
          <a:p>
            <a:endParaRPr lang="en-US" dirty="0"/>
          </a:p>
        </p:txBody>
      </p:sp>
      <p:sp>
        <p:nvSpPr>
          <p:cNvPr id="10" name="TextBox 9"/>
          <p:cNvSpPr txBox="1"/>
          <p:nvPr/>
        </p:nvSpPr>
        <p:spPr>
          <a:xfrm>
            <a:off x="9908088" y="3294345"/>
            <a:ext cx="263046" cy="307777"/>
          </a:xfrm>
          <a:prstGeom prst="rect">
            <a:avLst/>
          </a:prstGeom>
          <a:solidFill>
            <a:schemeClr val="bg1"/>
          </a:solidFill>
        </p:spPr>
        <p:txBody>
          <a:bodyPr wrap="square" rtlCol="0">
            <a:spAutoFit/>
          </a:bodyPr>
          <a:lstStyle/>
          <a:p>
            <a:endParaRPr lang="en-US" dirty="0"/>
          </a:p>
        </p:txBody>
      </p:sp>
      <p:sp>
        <p:nvSpPr>
          <p:cNvPr id="5" name="TextBox 4"/>
          <p:cNvSpPr txBox="1"/>
          <p:nvPr/>
        </p:nvSpPr>
        <p:spPr>
          <a:xfrm>
            <a:off x="3047999" y="105223"/>
            <a:ext cx="8288055" cy="1077218"/>
          </a:xfrm>
          <a:prstGeom prst="rect">
            <a:avLst/>
          </a:prstGeom>
          <a:noFill/>
        </p:spPr>
        <p:txBody>
          <a:bodyPr wrap="square" rtlCol="0">
            <a:spAutoFit/>
          </a:bodyPr>
          <a:lstStyle/>
          <a:p>
            <a:pPr algn="ctr"/>
            <a:r>
              <a:rPr lang="en-US" sz="3200" b="1" dirty="0">
                <a:solidFill>
                  <a:schemeClr val="accent1"/>
                </a:solidFill>
                <a:latin typeface="Times New Roman" panose="02020603050405020304" pitchFamily="18" charset="0"/>
                <a:cs typeface="Times New Roman" panose="02020603050405020304" pitchFamily="18" charset="0"/>
              </a:rPr>
              <a:t>Substring Pattern Matching and Arithmetic Operators</a:t>
            </a:r>
          </a:p>
        </p:txBody>
      </p:sp>
      <p:sp>
        <p:nvSpPr>
          <p:cNvPr id="6" name="Rectangle 5"/>
          <p:cNvSpPr/>
          <p:nvPr/>
        </p:nvSpPr>
        <p:spPr>
          <a:xfrm>
            <a:off x="2803741" y="1415156"/>
            <a:ext cx="8776570" cy="1569660"/>
          </a:xfrm>
          <a:prstGeom prst="rect">
            <a:avLst/>
          </a:prstGeom>
        </p:spPr>
        <p:txBody>
          <a:bodyPr wrap="square">
            <a:spAutoFit/>
          </a:bodyPr>
          <a:lstStyle/>
          <a:p>
            <a:pPr eaLnBrk="1" hangingPunct="1"/>
            <a:r>
              <a:rPr lang="en-US" sz="2400" dirty="0">
                <a:latin typeface="Times New Roman" panose="02020603050405020304" pitchFamily="18" charset="0"/>
                <a:cs typeface="Times New Roman" panose="02020603050405020304" pitchFamily="18" charset="0"/>
              </a:rPr>
              <a:t>The </a:t>
            </a:r>
            <a:r>
              <a:rPr lang="en-US" sz="2400" b="1" dirty="0">
                <a:latin typeface="Times New Roman" panose="02020603050405020304" pitchFamily="18" charset="0"/>
                <a:cs typeface="Times New Roman" panose="02020603050405020304" pitchFamily="18" charset="0"/>
              </a:rPr>
              <a:t>LIKE</a:t>
            </a:r>
            <a:r>
              <a:rPr lang="en-US" sz="2400" dirty="0">
                <a:latin typeface="Times New Roman" panose="02020603050405020304" pitchFamily="18" charset="0"/>
                <a:cs typeface="Times New Roman" panose="02020603050405020304" pitchFamily="18" charset="0"/>
              </a:rPr>
              <a:t> comparison operator is used to compare partial strings</a:t>
            </a:r>
          </a:p>
          <a:p>
            <a:pPr eaLnBrk="1" hangingPunct="1"/>
            <a:r>
              <a:rPr lang="en-US" sz="2400" dirty="0">
                <a:latin typeface="Times New Roman" panose="02020603050405020304" pitchFamily="18" charset="0"/>
                <a:cs typeface="Times New Roman" panose="02020603050405020304" pitchFamily="18" charset="0"/>
              </a:rPr>
              <a:t>Two reserved characters are used: '%' (or '*' in some implementations) replaces an arbitrary number of characters, and '_' replaces a single arbitrary character</a:t>
            </a:r>
          </a:p>
        </p:txBody>
      </p:sp>
      <p:sp>
        <p:nvSpPr>
          <p:cNvPr id="7" name="Rectangle 6"/>
          <p:cNvSpPr/>
          <p:nvPr/>
        </p:nvSpPr>
        <p:spPr>
          <a:xfrm>
            <a:off x="2803740" y="3217531"/>
            <a:ext cx="9121037" cy="2751522"/>
          </a:xfrm>
          <a:prstGeom prst="rect">
            <a:avLst/>
          </a:prstGeom>
        </p:spPr>
        <p:txBody>
          <a:bodyPr wrap="square">
            <a:spAutoFit/>
          </a:bodyPr>
          <a:lstStyle/>
          <a:p>
            <a:pPr eaLnBrk="1" hangingPunct="1">
              <a:lnSpc>
                <a:spcPct val="90000"/>
              </a:lnSpc>
            </a:pPr>
            <a:r>
              <a:rPr lang="en-US" sz="2400" u="sng" dirty="0">
                <a:latin typeface="Times New Roman" panose="02020603050405020304" pitchFamily="18" charset="0"/>
                <a:cs typeface="Times New Roman" panose="02020603050405020304" pitchFamily="18" charset="0"/>
              </a:rPr>
              <a:t>Query 25:</a:t>
            </a:r>
            <a:r>
              <a:rPr lang="en-US" sz="2400" dirty="0">
                <a:latin typeface="Times New Roman" panose="02020603050405020304" pitchFamily="18" charset="0"/>
                <a:cs typeface="Times New Roman" panose="02020603050405020304" pitchFamily="18" charset="0"/>
              </a:rPr>
              <a:t>  Retrieve all employees whose address is in Houston, Texas. Here, the value of the ADDRESS attribute must contain the substring '</a:t>
            </a:r>
            <a:r>
              <a:rPr lang="en-US" sz="2400" dirty="0" err="1">
                <a:latin typeface="Times New Roman" panose="02020603050405020304" pitchFamily="18" charset="0"/>
                <a:cs typeface="Times New Roman" panose="02020603050405020304" pitchFamily="18" charset="0"/>
              </a:rPr>
              <a:t>Houston,TX</a:t>
            </a:r>
            <a:r>
              <a:rPr lang="en-US" sz="2400" dirty="0">
                <a:latin typeface="Times New Roman" panose="02020603050405020304" pitchFamily="18" charset="0"/>
                <a:cs typeface="Times New Roman" panose="02020603050405020304" pitchFamily="18" charset="0"/>
              </a:rPr>
              <a:t>'.</a:t>
            </a:r>
            <a:br>
              <a:rPr lang="en-US" sz="2400" dirty="0">
                <a:latin typeface="Times New Roman" panose="02020603050405020304" pitchFamily="18" charset="0"/>
                <a:cs typeface="Times New Roman" panose="02020603050405020304" pitchFamily="18" charset="0"/>
              </a:rPr>
            </a:br>
            <a:br>
              <a:rPr lang="en-US" sz="2400" dirty="0">
                <a:latin typeface="Times New Roman" panose="02020603050405020304" pitchFamily="18" charset="0"/>
                <a:cs typeface="Times New Roman" panose="02020603050405020304" pitchFamily="18" charset="0"/>
              </a:rPr>
            </a:br>
            <a:r>
              <a:rPr lang="en-US" sz="2400" b="1" dirty="0">
                <a:latin typeface="Times New Roman" panose="02020603050405020304" pitchFamily="18" charset="0"/>
                <a:cs typeface="Times New Roman" panose="02020603050405020304" pitchFamily="18" charset="0"/>
              </a:rPr>
              <a:t>Q25:	SELECT FNAME, LNAME</a:t>
            </a:r>
            <a:br>
              <a:rPr lang="en-US" sz="2400" b="1" dirty="0">
                <a:latin typeface="Times New Roman" panose="02020603050405020304" pitchFamily="18" charset="0"/>
                <a:cs typeface="Times New Roman" panose="02020603050405020304" pitchFamily="18" charset="0"/>
              </a:rPr>
            </a:br>
            <a:r>
              <a:rPr lang="en-US" sz="2400" b="1" dirty="0">
                <a:latin typeface="Times New Roman" panose="02020603050405020304" pitchFamily="18" charset="0"/>
                <a:cs typeface="Times New Roman" panose="02020603050405020304" pitchFamily="18" charset="0"/>
              </a:rPr>
              <a:t>	FROM EMPLOYEE</a:t>
            </a:r>
            <a:br>
              <a:rPr lang="en-US" sz="2400" b="1" dirty="0">
                <a:latin typeface="Times New Roman" panose="02020603050405020304" pitchFamily="18" charset="0"/>
                <a:cs typeface="Times New Roman" panose="02020603050405020304" pitchFamily="18" charset="0"/>
              </a:rPr>
            </a:br>
            <a:r>
              <a:rPr lang="en-US" sz="2400" b="1" dirty="0">
                <a:latin typeface="Times New Roman" panose="02020603050405020304" pitchFamily="18" charset="0"/>
                <a:cs typeface="Times New Roman" panose="02020603050405020304" pitchFamily="18" charset="0"/>
              </a:rPr>
              <a:t>	WHERE ADDRESS LIKE 						'%</a:t>
            </a:r>
            <a:r>
              <a:rPr lang="en-US" sz="2400" b="1" dirty="0" err="1">
                <a:latin typeface="Times New Roman" panose="02020603050405020304" pitchFamily="18" charset="0"/>
                <a:cs typeface="Times New Roman" panose="02020603050405020304" pitchFamily="18" charset="0"/>
              </a:rPr>
              <a:t>Houston,TX</a:t>
            </a:r>
            <a:r>
              <a:rPr lang="en-US" sz="2400" b="1" dirty="0">
                <a:latin typeface="Times New Roman" panose="02020603050405020304" pitchFamily="18" charset="0"/>
                <a:cs typeface="Times New Roman" panose="02020603050405020304" pitchFamily="18" charset="0"/>
              </a:rPr>
              <a:t>%’</a:t>
            </a: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3021594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79684" y="3817425"/>
            <a:ext cx="1379096" cy="307777"/>
          </a:xfrm>
          <a:prstGeom prst="rect">
            <a:avLst/>
          </a:prstGeom>
          <a:solidFill>
            <a:schemeClr val="bg2"/>
          </a:solidFill>
        </p:spPr>
        <p:txBody>
          <a:bodyPr wrap="square" rtlCol="0">
            <a:spAutoFit/>
          </a:bodyPr>
          <a:lstStyle/>
          <a:p>
            <a:r>
              <a:rPr lang="en-US" dirty="0">
                <a:solidFill>
                  <a:schemeClr val="bg1"/>
                </a:solidFill>
              </a:rPr>
              <a:t>Dept. of AIML</a:t>
            </a:r>
          </a:p>
        </p:txBody>
      </p:sp>
      <p:sp>
        <p:nvSpPr>
          <p:cNvPr id="9" name="TextBox 8"/>
          <p:cNvSpPr txBox="1"/>
          <p:nvPr/>
        </p:nvSpPr>
        <p:spPr>
          <a:xfrm>
            <a:off x="8079288" y="3817425"/>
            <a:ext cx="212942" cy="307777"/>
          </a:xfrm>
          <a:prstGeom prst="rect">
            <a:avLst/>
          </a:prstGeom>
          <a:noFill/>
        </p:spPr>
        <p:txBody>
          <a:bodyPr wrap="square" rtlCol="0">
            <a:spAutoFit/>
          </a:bodyPr>
          <a:lstStyle/>
          <a:p>
            <a:endParaRPr lang="en-US" dirty="0"/>
          </a:p>
        </p:txBody>
      </p:sp>
      <p:sp>
        <p:nvSpPr>
          <p:cNvPr id="12" name="TextBox 11"/>
          <p:cNvSpPr txBox="1"/>
          <p:nvPr/>
        </p:nvSpPr>
        <p:spPr>
          <a:xfrm>
            <a:off x="6250488" y="4484318"/>
            <a:ext cx="225468" cy="307777"/>
          </a:xfrm>
          <a:prstGeom prst="rect">
            <a:avLst/>
          </a:prstGeom>
          <a:solidFill>
            <a:schemeClr val="bg1"/>
          </a:solidFill>
        </p:spPr>
        <p:txBody>
          <a:bodyPr wrap="square" rtlCol="0">
            <a:spAutoFit/>
          </a:bodyPr>
          <a:lstStyle/>
          <a:p>
            <a:endParaRPr lang="en-US" dirty="0"/>
          </a:p>
        </p:txBody>
      </p:sp>
      <p:sp>
        <p:nvSpPr>
          <p:cNvPr id="10" name="TextBox 9"/>
          <p:cNvSpPr txBox="1"/>
          <p:nvPr/>
        </p:nvSpPr>
        <p:spPr>
          <a:xfrm>
            <a:off x="9908088" y="3294345"/>
            <a:ext cx="263046" cy="307777"/>
          </a:xfrm>
          <a:prstGeom prst="rect">
            <a:avLst/>
          </a:prstGeom>
          <a:solidFill>
            <a:schemeClr val="bg1"/>
          </a:solidFill>
        </p:spPr>
        <p:txBody>
          <a:bodyPr wrap="square" rtlCol="0">
            <a:spAutoFit/>
          </a:bodyPr>
          <a:lstStyle/>
          <a:p>
            <a:endParaRPr lang="en-US" dirty="0"/>
          </a:p>
        </p:txBody>
      </p:sp>
      <p:sp>
        <p:nvSpPr>
          <p:cNvPr id="7" name="Rectangle 6"/>
          <p:cNvSpPr/>
          <p:nvPr/>
        </p:nvSpPr>
        <p:spPr>
          <a:xfrm>
            <a:off x="2935266" y="1154726"/>
            <a:ext cx="8801622" cy="4081117"/>
          </a:xfrm>
          <a:prstGeom prst="rect">
            <a:avLst/>
          </a:prstGeom>
        </p:spPr>
        <p:txBody>
          <a:bodyPr wrap="square">
            <a:spAutoFit/>
          </a:bodyPr>
          <a:lstStyle/>
          <a:p>
            <a:pPr eaLnBrk="1" hangingPunct="1">
              <a:lnSpc>
                <a:spcPct val="90000"/>
              </a:lnSpc>
            </a:pPr>
            <a:r>
              <a:rPr lang="en-US" sz="2400" u="sng" dirty="0">
                <a:latin typeface="Times New Roman" panose="02020603050405020304" pitchFamily="18" charset="0"/>
                <a:cs typeface="Times New Roman" panose="02020603050405020304" pitchFamily="18" charset="0"/>
              </a:rPr>
              <a:t>Query 26:</a:t>
            </a:r>
            <a:r>
              <a:rPr lang="en-US" sz="2400" dirty="0">
                <a:latin typeface="Times New Roman" panose="02020603050405020304" pitchFamily="18" charset="0"/>
                <a:cs typeface="Times New Roman" panose="02020603050405020304" pitchFamily="18" charset="0"/>
              </a:rPr>
              <a:t> Retrieve all employees who were born during the 1950s. Here, '5' must be the 8th character of the string (according to our format for date), so the BDATE value is '_______5_', with each underscore as a place holder for a single arbitrary character.</a:t>
            </a:r>
            <a:br>
              <a:rPr lang="en-US" sz="2400" dirty="0">
                <a:latin typeface="Times New Roman" panose="02020603050405020304" pitchFamily="18" charset="0"/>
                <a:cs typeface="Times New Roman" panose="02020603050405020304" pitchFamily="18" charset="0"/>
              </a:rPr>
            </a:br>
            <a:br>
              <a:rPr lang="en-US" sz="2400" dirty="0">
                <a:latin typeface="Times New Roman" panose="02020603050405020304" pitchFamily="18" charset="0"/>
                <a:cs typeface="Times New Roman" panose="02020603050405020304" pitchFamily="18" charset="0"/>
              </a:rPr>
            </a:br>
            <a:r>
              <a:rPr lang="en-US" sz="2400" b="1" dirty="0">
                <a:latin typeface="Times New Roman" panose="02020603050405020304" pitchFamily="18" charset="0"/>
                <a:cs typeface="Times New Roman" panose="02020603050405020304" pitchFamily="18" charset="0"/>
              </a:rPr>
              <a:t>Q26:	SELECT FNAME, LNAME</a:t>
            </a:r>
            <a:br>
              <a:rPr lang="en-US" sz="2400" b="1" dirty="0">
                <a:latin typeface="Times New Roman" panose="02020603050405020304" pitchFamily="18" charset="0"/>
                <a:cs typeface="Times New Roman" panose="02020603050405020304" pitchFamily="18" charset="0"/>
              </a:rPr>
            </a:br>
            <a:r>
              <a:rPr lang="en-US" sz="2400" b="1" dirty="0">
                <a:latin typeface="Times New Roman" panose="02020603050405020304" pitchFamily="18" charset="0"/>
                <a:cs typeface="Times New Roman" panose="02020603050405020304" pitchFamily="18" charset="0"/>
              </a:rPr>
              <a:t>	FROM EMPLOYEE</a:t>
            </a:r>
            <a:br>
              <a:rPr lang="en-US" sz="2400" b="1" dirty="0">
                <a:latin typeface="Times New Roman" panose="02020603050405020304" pitchFamily="18" charset="0"/>
                <a:cs typeface="Times New Roman" panose="02020603050405020304" pitchFamily="18" charset="0"/>
              </a:rPr>
            </a:br>
            <a:r>
              <a:rPr lang="en-US" sz="2400" b="1" dirty="0">
                <a:latin typeface="Times New Roman" panose="02020603050405020304" pitchFamily="18" charset="0"/>
                <a:cs typeface="Times New Roman" panose="02020603050405020304" pitchFamily="18" charset="0"/>
              </a:rPr>
              <a:t>	WHERE BDATE LIKE	'_______5_’</a:t>
            </a:r>
            <a:br>
              <a:rPr lang="en-US" sz="2400" b="1" dirty="0">
                <a:latin typeface="Times New Roman" panose="02020603050405020304" pitchFamily="18" charset="0"/>
                <a:cs typeface="Times New Roman" panose="02020603050405020304" pitchFamily="18" charset="0"/>
              </a:rPr>
            </a:br>
            <a:endParaRPr lang="en-US" sz="2400" b="1" dirty="0">
              <a:latin typeface="Times New Roman" panose="02020603050405020304" pitchFamily="18" charset="0"/>
              <a:cs typeface="Times New Roman" panose="02020603050405020304" pitchFamily="18" charset="0"/>
            </a:endParaRPr>
          </a:p>
          <a:p>
            <a:pPr eaLnBrk="1" hangingPunct="1">
              <a:lnSpc>
                <a:spcPct val="90000"/>
              </a:lnSpc>
            </a:pPr>
            <a:r>
              <a:rPr lang="en-US" sz="2400" dirty="0">
                <a:latin typeface="Times New Roman" panose="02020603050405020304" pitchFamily="18" charset="0"/>
                <a:cs typeface="Times New Roman" panose="02020603050405020304" pitchFamily="18" charset="0"/>
              </a:rPr>
              <a:t>The LIKE operator allows us to get around the fact that each value is considered atomic and indivisible; hence, in SQL, character string attribute values are not atomic</a:t>
            </a:r>
          </a:p>
        </p:txBody>
      </p:sp>
    </p:spTree>
    <p:extLst>
      <p:ext uri="{BB962C8B-B14F-4D97-AF65-F5344CB8AC3E}">
        <p14:creationId xmlns:p14="http://schemas.microsoft.com/office/powerpoint/2010/main" val="185770403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79684" y="3817425"/>
            <a:ext cx="1379096" cy="307777"/>
          </a:xfrm>
          <a:prstGeom prst="rect">
            <a:avLst/>
          </a:prstGeom>
          <a:solidFill>
            <a:schemeClr val="bg2"/>
          </a:solidFill>
        </p:spPr>
        <p:txBody>
          <a:bodyPr wrap="square" rtlCol="0">
            <a:spAutoFit/>
          </a:bodyPr>
          <a:lstStyle/>
          <a:p>
            <a:r>
              <a:rPr lang="en-US" dirty="0">
                <a:solidFill>
                  <a:schemeClr val="bg1"/>
                </a:solidFill>
              </a:rPr>
              <a:t>Dept. of AIML</a:t>
            </a:r>
          </a:p>
        </p:txBody>
      </p:sp>
      <p:sp>
        <p:nvSpPr>
          <p:cNvPr id="9" name="TextBox 8"/>
          <p:cNvSpPr txBox="1"/>
          <p:nvPr/>
        </p:nvSpPr>
        <p:spPr>
          <a:xfrm>
            <a:off x="8079288" y="3817425"/>
            <a:ext cx="212942" cy="307777"/>
          </a:xfrm>
          <a:prstGeom prst="rect">
            <a:avLst/>
          </a:prstGeom>
          <a:noFill/>
        </p:spPr>
        <p:txBody>
          <a:bodyPr wrap="square" rtlCol="0">
            <a:spAutoFit/>
          </a:bodyPr>
          <a:lstStyle/>
          <a:p>
            <a:endParaRPr lang="en-US" dirty="0"/>
          </a:p>
        </p:txBody>
      </p:sp>
      <p:sp>
        <p:nvSpPr>
          <p:cNvPr id="12" name="TextBox 11"/>
          <p:cNvSpPr txBox="1"/>
          <p:nvPr/>
        </p:nvSpPr>
        <p:spPr>
          <a:xfrm>
            <a:off x="6250488" y="4484318"/>
            <a:ext cx="225468" cy="307777"/>
          </a:xfrm>
          <a:prstGeom prst="rect">
            <a:avLst/>
          </a:prstGeom>
          <a:solidFill>
            <a:schemeClr val="bg1"/>
          </a:solidFill>
        </p:spPr>
        <p:txBody>
          <a:bodyPr wrap="square" rtlCol="0">
            <a:spAutoFit/>
          </a:bodyPr>
          <a:lstStyle/>
          <a:p>
            <a:endParaRPr lang="en-US" dirty="0"/>
          </a:p>
        </p:txBody>
      </p:sp>
      <p:sp>
        <p:nvSpPr>
          <p:cNvPr id="10" name="TextBox 9"/>
          <p:cNvSpPr txBox="1"/>
          <p:nvPr/>
        </p:nvSpPr>
        <p:spPr>
          <a:xfrm>
            <a:off x="9908088" y="3294345"/>
            <a:ext cx="263046" cy="307777"/>
          </a:xfrm>
          <a:prstGeom prst="rect">
            <a:avLst/>
          </a:prstGeom>
          <a:solidFill>
            <a:schemeClr val="bg1"/>
          </a:solidFill>
        </p:spPr>
        <p:txBody>
          <a:bodyPr wrap="square" rtlCol="0">
            <a:spAutoFit/>
          </a:bodyPr>
          <a:lstStyle/>
          <a:p>
            <a:endParaRPr lang="en-US" dirty="0"/>
          </a:p>
        </p:txBody>
      </p:sp>
      <p:sp>
        <p:nvSpPr>
          <p:cNvPr id="2" name="Rectangle 1"/>
          <p:cNvSpPr/>
          <p:nvPr/>
        </p:nvSpPr>
        <p:spPr>
          <a:xfrm>
            <a:off x="2847583" y="1216853"/>
            <a:ext cx="9002038" cy="3785652"/>
          </a:xfrm>
          <a:prstGeom prst="rect">
            <a:avLst/>
          </a:prstGeom>
        </p:spPr>
        <p:txBody>
          <a:bodyPr wrap="square">
            <a:spAutoFit/>
          </a:bodyPr>
          <a:lstStyle/>
          <a:p>
            <a:pPr eaLnBrk="1" hangingPunct="1"/>
            <a:r>
              <a:rPr lang="en-US" sz="2400" dirty="0">
                <a:latin typeface="Times New Roman" panose="02020603050405020304" pitchFamily="18" charset="0"/>
                <a:cs typeface="Times New Roman" panose="02020603050405020304" pitchFamily="18" charset="0"/>
              </a:rPr>
              <a:t>The standard arithmetic operators '+', '-'. '*', and '/' (for addition, subtraction, multiplication, and division, respectively) can be applied to numeric values in an SQL query result</a:t>
            </a:r>
          </a:p>
          <a:p>
            <a:pPr eaLnBrk="1" hangingPunct="1"/>
            <a:r>
              <a:rPr lang="en-US" sz="2400" u="sng" dirty="0">
                <a:latin typeface="Times New Roman" panose="02020603050405020304" pitchFamily="18" charset="0"/>
                <a:cs typeface="Times New Roman" panose="02020603050405020304" pitchFamily="18" charset="0"/>
              </a:rPr>
              <a:t>Query 27:</a:t>
            </a:r>
            <a:r>
              <a:rPr lang="en-US" sz="2400" dirty="0">
                <a:latin typeface="Times New Roman" panose="02020603050405020304" pitchFamily="18" charset="0"/>
                <a:cs typeface="Times New Roman" panose="02020603050405020304" pitchFamily="18" charset="0"/>
              </a:rPr>
              <a:t> Show the effect of giving all employees who work on the '</a:t>
            </a:r>
            <a:r>
              <a:rPr lang="en-US" sz="2400" dirty="0" err="1">
                <a:latin typeface="Times New Roman" panose="02020603050405020304" pitchFamily="18" charset="0"/>
                <a:cs typeface="Times New Roman" panose="02020603050405020304" pitchFamily="18" charset="0"/>
              </a:rPr>
              <a:t>ProductX</a:t>
            </a:r>
            <a:r>
              <a:rPr lang="en-US" sz="2400" dirty="0">
                <a:latin typeface="Times New Roman" panose="02020603050405020304" pitchFamily="18" charset="0"/>
                <a:cs typeface="Times New Roman" panose="02020603050405020304" pitchFamily="18" charset="0"/>
              </a:rPr>
              <a:t>' project a 10% raise.</a:t>
            </a:r>
            <a:br>
              <a:rPr lang="en-US" sz="2400" dirty="0">
                <a:latin typeface="Times New Roman" panose="02020603050405020304" pitchFamily="18" charset="0"/>
                <a:cs typeface="Times New Roman" panose="02020603050405020304" pitchFamily="18" charset="0"/>
              </a:rPr>
            </a:br>
            <a:br>
              <a:rPr lang="en-US" sz="2400" dirty="0">
                <a:latin typeface="Times New Roman" panose="02020603050405020304" pitchFamily="18" charset="0"/>
                <a:cs typeface="Times New Roman" panose="02020603050405020304" pitchFamily="18" charset="0"/>
              </a:rPr>
            </a:br>
            <a:r>
              <a:rPr lang="en-US" sz="2400" b="1" dirty="0">
                <a:latin typeface="Times New Roman" panose="02020603050405020304" pitchFamily="18" charset="0"/>
                <a:cs typeface="Times New Roman" panose="02020603050405020304" pitchFamily="18" charset="0"/>
              </a:rPr>
              <a:t>Q27:	SELECT FNAME, LNAME, 1.1*SALARY</a:t>
            </a:r>
            <a:br>
              <a:rPr lang="en-US" sz="2400" b="1" dirty="0">
                <a:latin typeface="Times New Roman" panose="02020603050405020304" pitchFamily="18" charset="0"/>
                <a:cs typeface="Times New Roman" panose="02020603050405020304" pitchFamily="18" charset="0"/>
              </a:rPr>
            </a:br>
            <a:r>
              <a:rPr lang="en-US" sz="2400" b="1" dirty="0">
                <a:latin typeface="Times New Roman" panose="02020603050405020304" pitchFamily="18" charset="0"/>
                <a:cs typeface="Times New Roman" panose="02020603050405020304" pitchFamily="18" charset="0"/>
              </a:rPr>
              <a:t>	FROM EMPLOYEE, WORKS_ON, PROJECT</a:t>
            </a:r>
            <a:br>
              <a:rPr lang="en-US" sz="2400" b="1" dirty="0">
                <a:latin typeface="Times New Roman" panose="02020603050405020304" pitchFamily="18" charset="0"/>
                <a:cs typeface="Times New Roman" panose="02020603050405020304" pitchFamily="18" charset="0"/>
              </a:rPr>
            </a:br>
            <a:r>
              <a:rPr lang="en-US" sz="2400" b="1" dirty="0">
                <a:latin typeface="Times New Roman" panose="02020603050405020304" pitchFamily="18" charset="0"/>
                <a:cs typeface="Times New Roman" panose="02020603050405020304" pitchFamily="18" charset="0"/>
              </a:rPr>
              <a:t>	WHERE SSN=ESSN AND PNO=PNUMBER AND		PNAME='</a:t>
            </a:r>
            <a:r>
              <a:rPr lang="en-US" sz="2400" b="1" dirty="0" err="1">
                <a:latin typeface="Times New Roman" panose="02020603050405020304" pitchFamily="18" charset="0"/>
                <a:cs typeface="Times New Roman" panose="02020603050405020304" pitchFamily="18" charset="0"/>
              </a:rPr>
              <a:t>ProductX</a:t>
            </a:r>
            <a:r>
              <a:rPr lang="en-US" sz="2400" b="1" dirty="0">
                <a:latin typeface="Times New Roman" panose="02020603050405020304" pitchFamily="18" charset="0"/>
                <a:cs typeface="Times New Roman" panose="02020603050405020304" pitchFamily="18" charset="0"/>
              </a:rPr>
              <a:t>’</a:t>
            </a:r>
          </a:p>
        </p:txBody>
      </p:sp>
      <p:sp>
        <p:nvSpPr>
          <p:cNvPr id="5" name="Rectangle 4"/>
          <p:cNvSpPr/>
          <p:nvPr/>
        </p:nvSpPr>
        <p:spPr>
          <a:xfrm>
            <a:off x="4995978" y="431704"/>
            <a:ext cx="3565400" cy="523220"/>
          </a:xfrm>
          <a:prstGeom prst="rect">
            <a:avLst/>
          </a:prstGeom>
        </p:spPr>
        <p:txBody>
          <a:bodyPr wrap="none">
            <a:spAutoFit/>
          </a:bodyPr>
          <a:lstStyle/>
          <a:p>
            <a:r>
              <a:rPr lang="en-US" sz="2800" b="1" dirty="0">
                <a:solidFill>
                  <a:schemeClr val="accent1"/>
                </a:solidFill>
                <a:latin typeface="Times New Roman" panose="02020603050405020304" pitchFamily="18" charset="0"/>
                <a:cs typeface="Times New Roman" panose="02020603050405020304" pitchFamily="18" charset="0"/>
              </a:rPr>
              <a:t>Arithmetic operations</a:t>
            </a:r>
          </a:p>
        </p:txBody>
      </p:sp>
    </p:spTree>
    <p:extLst>
      <p:ext uri="{BB962C8B-B14F-4D97-AF65-F5344CB8AC3E}">
        <p14:creationId xmlns:p14="http://schemas.microsoft.com/office/powerpoint/2010/main" val="606677513"/>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79684" y="3817425"/>
            <a:ext cx="1379096" cy="307777"/>
          </a:xfrm>
          <a:prstGeom prst="rect">
            <a:avLst/>
          </a:prstGeom>
          <a:solidFill>
            <a:schemeClr val="bg2"/>
          </a:solidFill>
        </p:spPr>
        <p:txBody>
          <a:bodyPr wrap="square" rtlCol="0">
            <a:spAutoFit/>
          </a:bodyPr>
          <a:lstStyle/>
          <a:p>
            <a:r>
              <a:rPr lang="en-US" dirty="0">
                <a:solidFill>
                  <a:schemeClr val="bg1"/>
                </a:solidFill>
              </a:rPr>
              <a:t>Dept. of AIML</a:t>
            </a:r>
          </a:p>
        </p:txBody>
      </p:sp>
      <p:sp>
        <p:nvSpPr>
          <p:cNvPr id="9" name="TextBox 8"/>
          <p:cNvSpPr txBox="1"/>
          <p:nvPr/>
        </p:nvSpPr>
        <p:spPr>
          <a:xfrm>
            <a:off x="8079288" y="3817425"/>
            <a:ext cx="212942" cy="307777"/>
          </a:xfrm>
          <a:prstGeom prst="rect">
            <a:avLst/>
          </a:prstGeom>
          <a:noFill/>
        </p:spPr>
        <p:txBody>
          <a:bodyPr wrap="square" rtlCol="0">
            <a:spAutoFit/>
          </a:bodyPr>
          <a:lstStyle/>
          <a:p>
            <a:endParaRPr lang="en-US" dirty="0"/>
          </a:p>
        </p:txBody>
      </p:sp>
      <p:sp>
        <p:nvSpPr>
          <p:cNvPr id="12" name="TextBox 11"/>
          <p:cNvSpPr txBox="1"/>
          <p:nvPr/>
        </p:nvSpPr>
        <p:spPr>
          <a:xfrm>
            <a:off x="6250488" y="4484318"/>
            <a:ext cx="225468" cy="307777"/>
          </a:xfrm>
          <a:prstGeom prst="rect">
            <a:avLst/>
          </a:prstGeom>
          <a:solidFill>
            <a:schemeClr val="bg1"/>
          </a:solidFill>
        </p:spPr>
        <p:txBody>
          <a:bodyPr wrap="square" rtlCol="0">
            <a:spAutoFit/>
          </a:bodyPr>
          <a:lstStyle/>
          <a:p>
            <a:endParaRPr lang="en-US" dirty="0"/>
          </a:p>
        </p:txBody>
      </p:sp>
      <p:sp>
        <p:nvSpPr>
          <p:cNvPr id="10" name="TextBox 9"/>
          <p:cNvSpPr txBox="1"/>
          <p:nvPr/>
        </p:nvSpPr>
        <p:spPr>
          <a:xfrm>
            <a:off x="9908088" y="3294345"/>
            <a:ext cx="263046" cy="307777"/>
          </a:xfrm>
          <a:prstGeom prst="rect">
            <a:avLst/>
          </a:prstGeom>
          <a:solidFill>
            <a:schemeClr val="bg1"/>
          </a:solidFill>
        </p:spPr>
        <p:txBody>
          <a:bodyPr wrap="square" rtlCol="0">
            <a:spAutoFit/>
          </a:bodyPr>
          <a:lstStyle/>
          <a:p>
            <a:endParaRPr lang="en-US" dirty="0"/>
          </a:p>
        </p:txBody>
      </p:sp>
      <p:sp>
        <p:nvSpPr>
          <p:cNvPr id="5" name="Rectangle 4"/>
          <p:cNvSpPr/>
          <p:nvPr/>
        </p:nvSpPr>
        <p:spPr>
          <a:xfrm>
            <a:off x="4995978" y="431704"/>
            <a:ext cx="3565400" cy="523220"/>
          </a:xfrm>
          <a:prstGeom prst="rect">
            <a:avLst/>
          </a:prstGeom>
        </p:spPr>
        <p:txBody>
          <a:bodyPr wrap="none">
            <a:spAutoFit/>
          </a:bodyPr>
          <a:lstStyle/>
          <a:p>
            <a:r>
              <a:rPr lang="en-US" sz="2800" b="1" dirty="0">
                <a:solidFill>
                  <a:schemeClr val="accent1"/>
                </a:solidFill>
                <a:latin typeface="Times New Roman" panose="02020603050405020304" pitchFamily="18" charset="0"/>
                <a:cs typeface="Times New Roman" panose="02020603050405020304" pitchFamily="18" charset="0"/>
              </a:rPr>
              <a:t>Arithmetic operations</a:t>
            </a:r>
          </a:p>
        </p:txBody>
      </p:sp>
      <p:sp>
        <p:nvSpPr>
          <p:cNvPr id="3" name="Rectangle 2"/>
          <p:cNvSpPr/>
          <p:nvPr/>
        </p:nvSpPr>
        <p:spPr>
          <a:xfrm>
            <a:off x="2822530" y="1401519"/>
            <a:ext cx="8726468" cy="3785652"/>
          </a:xfrm>
          <a:prstGeom prst="rect">
            <a:avLst/>
          </a:prstGeom>
        </p:spPr>
        <p:txBody>
          <a:bodyPr wrap="square">
            <a:spAutoFit/>
          </a:bodyPr>
          <a:lstStyle/>
          <a:p>
            <a:r>
              <a:rPr lang="en-US" sz="2400" dirty="0">
                <a:latin typeface="Times New Roman" panose="02020603050405020304" pitchFamily="18" charset="0"/>
                <a:cs typeface="Times New Roman" panose="02020603050405020304" pitchFamily="18" charset="0"/>
              </a:rPr>
              <a:t>Q 14. Retrieve all employees in department 5</a:t>
            </a:r>
          </a:p>
          <a:p>
            <a:r>
              <a:rPr lang="en-US" sz="2400" dirty="0">
                <a:latin typeface="Times New Roman" panose="02020603050405020304" pitchFamily="18" charset="0"/>
                <a:cs typeface="Times New Roman" panose="02020603050405020304" pitchFamily="18" charset="0"/>
              </a:rPr>
              <a:t>whose salary is between $30,000 and $40,000.</a:t>
            </a:r>
          </a:p>
          <a:p>
            <a:endParaRPr lang="en-US" sz="2400" dirty="0">
              <a:latin typeface="Times New Roman" panose="02020603050405020304" pitchFamily="18" charset="0"/>
              <a:cs typeface="Times New Roman" panose="02020603050405020304" pitchFamily="18" charset="0"/>
            </a:endParaRPr>
          </a:p>
          <a:p>
            <a:r>
              <a:rPr lang="en-US" sz="2400" b="1" dirty="0">
                <a:latin typeface="Times New Roman" panose="02020603050405020304" pitchFamily="18" charset="0"/>
                <a:cs typeface="Times New Roman" panose="02020603050405020304" pitchFamily="18" charset="0"/>
              </a:rPr>
              <a:t>Q14: SELECT *</a:t>
            </a:r>
          </a:p>
          <a:p>
            <a:r>
              <a:rPr lang="en-US" sz="2400" b="1" dirty="0">
                <a:latin typeface="Times New Roman" panose="02020603050405020304" pitchFamily="18" charset="0"/>
                <a:cs typeface="Times New Roman" panose="02020603050405020304" pitchFamily="18" charset="0"/>
              </a:rPr>
              <a:t>FROM EMPLOYEE</a:t>
            </a:r>
          </a:p>
          <a:p>
            <a:r>
              <a:rPr lang="en-US" sz="2400" b="1" dirty="0">
                <a:latin typeface="Times New Roman" panose="02020603050405020304" pitchFamily="18" charset="0"/>
                <a:cs typeface="Times New Roman" panose="02020603050405020304" pitchFamily="18" charset="0"/>
              </a:rPr>
              <a:t>WHERE (Salary BETWEEN 30000 AND 40000) AND </a:t>
            </a:r>
            <a:r>
              <a:rPr lang="en-US" sz="2400" b="1" dirty="0" err="1">
                <a:latin typeface="Times New Roman" panose="02020603050405020304" pitchFamily="18" charset="0"/>
                <a:cs typeface="Times New Roman" panose="02020603050405020304" pitchFamily="18" charset="0"/>
              </a:rPr>
              <a:t>Dno</a:t>
            </a:r>
            <a:r>
              <a:rPr lang="en-US" sz="2400" b="1" dirty="0">
                <a:latin typeface="Times New Roman" panose="02020603050405020304" pitchFamily="18" charset="0"/>
                <a:cs typeface="Times New Roman" panose="02020603050405020304" pitchFamily="18" charset="0"/>
              </a:rPr>
              <a:t> = 5;</a:t>
            </a:r>
          </a:p>
          <a:p>
            <a:endParaRPr lang="en-US" sz="2400" b="1" dirty="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The condition (Salary BETWEEN 30000 AND 40000) in Q14</a:t>
            </a:r>
          </a:p>
          <a:p>
            <a:r>
              <a:rPr lang="en-US" sz="2400" dirty="0">
                <a:latin typeface="Times New Roman" panose="02020603050405020304" pitchFamily="18" charset="0"/>
                <a:cs typeface="Times New Roman" panose="02020603050405020304" pitchFamily="18" charset="0"/>
              </a:rPr>
              <a:t>is equivalent to the condition</a:t>
            </a:r>
          </a:p>
          <a:p>
            <a:r>
              <a:rPr lang="en-US" sz="2400" dirty="0">
                <a:latin typeface="Times New Roman" panose="02020603050405020304" pitchFamily="18" charset="0"/>
                <a:cs typeface="Times New Roman" panose="02020603050405020304" pitchFamily="18" charset="0"/>
              </a:rPr>
              <a:t>((Salary &gt;= 30000) AND (Salary &lt;= 40000))</a:t>
            </a:r>
          </a:p>
        </p:txBody>
      </p:sp>
    </p:spTree>
    <p:extLst>
      <p:ext uri="{BB962C8B-B14F-4D97-AF65-F5344CB8AC3E}">
        <p14:creationId xmlns:p14="http://schemas.microsoft.com/office/powerpoint/2010/main" val="2248941293"/>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79684" y="3817425"/>
            <a:ext cx="1379096" cy="307777"/>
          </a:xfrm>
          <a:prstGeom prst="rect">
            <a:avLst/>
          </a:prstGeom>
          <a:solidFill>
            <a:schemeClr val="bg2"/>
          </a:solidFill>
        </p:spPr>
        <p:txBody>
          <a:bodyPr wrap="square" rtlCol="0">
            <a:spAutoFit/>
          </a:bodyPr>
          <a:lstStyle/>
          <a:p>
            <a:r>
              <a:rPr lang="en-US" dirty="0">
                <a:solidFill>
                  <a:schemeClr val="bg1"/>
                </a:solidFill>
              </a:rPr>
              <a:t>Dept. of AIML</a:t>
            </a:r>
          </a:p>
        </p:txBody>
      </p:sp>
      <p:sp>
        <p:nvSpPr>
          <p:cNvPr id="9" name="TextBox 8"/>
          <p:cNvSpPr txBox="1"/>
          <p:nvPr/>
        </p:nvSpPr>
        <p:spPr>
          <a:xfrm>
            <a:off x="8079288" y="3817425"/>
            <a:ext cx="212942" cy="307777"/>
          </a:xfrm>
          <a:prstGeom prst="rect">
            <a:avLst/>
          </a:prstGeom>
          <a:noFill/>
        </p:spPr>
        <p:txBody>
          <a:bodyPr wrap="square" rtlCol="0">
            <a:spAutoFit/>
          </a:bodyPr>
          <a:lstStyle/>
          <a:p>
            <a:endParaRPr lang="en-US" dirty="0"/>
          </a:p>
        </p:txBody>
      </p:sp>
      <p:sp>
        <p:nvSpPr>
          <p:cNvPr id="12" name="TextBox 11"/>
          <p:cNvSpPr txBox="1"/>
          <p:nvPr/>
        </p:nvSpPr>
        <p:spPr>
          <a:xfrm>
            <a:off x="6250488" y="4484318"/>
            <a:ext cx="225468" cy="307777"/>
          </a:xfrm>
          <a:prstGeom prst="rect">
            <a:avLst/>
          </a:prstGeom>
          <a:solidFill>
            <a:schemeClr val="bg1"/>
          </a:solidFill>
        </p:spPr>
        <p:txBody>
          <a:bodyPr wrap="square" rtlCol="0">
            <a:spAutoFit/>
          </a:bodyPr>
          <a:lstStyle/>
          <a:p>
            <a:endParaRPr lang="en-US" dirty="0"/>
          </a:p>
        </p:txBody>
      </p:sp>
      <p:sp>
        <p:nvSpPr>
          <p:cNvPr id="10" name="TextBox 9"/>
          <p:cNvSpPr txBox="1"/>
          <p:nvPr/>
        </p:nvSpPr>
        <p:spPr>
          <a:xfrm>
            <a:off x="9908088" y="3294345"/>
            <a:ext cx="263046" cy="307777"/>
          </a:xfrm>
          <a:prstGeom prst="rect">
            <a:avLst/>
          </a:prstGeom>
          <a:solidFill>
            <a:schemeClr val="bg1"/>
          </a:solidFill>
        </p:spPr>
        <p:txBody>
          <a:bodyPr wrap="square" rtlCol="0">
            <a:spAutoFit/>
          </a:bodyPr>
          <a:lstStyle/>
          <a:p>
            <a:endParaRPr lang="en-US" dirty="0"/>
          </a:p>
        </p:txBody>
      </p:sp>
      <p:sp>
        <p:nvSpPr>
          <p:cNvPr id="5" name="Rectangle 4"/>
          <p:cNvSpPr/>
          <p:nvPr/>
        </p:nvSpPr>
        <p:spPr>
          <a:xfrm>
            <a:off x="5946861" y="206235"/>
            <a:ext cx="2069797" cy="523220"/>
          </a:xfrm>
          <a:prstGeom prst="rect">
            <a:avLst/>
          </a:prstGeom>
        </p:spPr>
        <p:txBody>
          <a:bodyPr wrap="none">
            <a:spAutoFit/>
          </a:bodyPr>
          <a:lstStyle/>
          <a:p>
            <a:r>
              <a:rPr lang="en-US" sz="2800" b="1" dirty="0">
                <a:solidFill>
                  <a:schemeClr val="accent1"/>
                </a:solidFill>
                <a:latin typeface="Times New Roman" panose="02020603050405020304" pitchFamily="18" charset="0"/>
                <a:cs typeface="Times New Roman" panose="02020603050405020304" pitchFamily="18" charset="0"/>
              </a:rPr>
              <a:t>ORDER BY</a:t>
            </a:r>
          </a:p>
        </p:txBody>
      </p:sp>
      <p:sp>
        <p:nvSpPr>
          <p:cNvPr id="3" name="Rectangle 2"/>
          <p:cNvSpPr/>
          <p:nvPr/>
        </p:nvSpPr>
        <p:spPr>
          <a:xfrm>
            <a:off x="2822530" y="1112069"/>
            <a:ext cx="8726468" cy="2086725"/>
          </a:xfrm>
          <a:prstGeom prst="rect">
            <a:avLst/>
          </a:prstGeom>
        </p:spPr>
        <p:txBody>
          <a:bodyPr wrap="square">
            <a:spAutoFit/>
          </a:bodyPr>
          <a:lstStyle/>
          <a:p>
            <a:pPr marL="342900" indent="-342900" eaLnBrk="1" hangingPunct="1">
              <a:lnSpc>
                <a:spcPct val="90000"/>
              </a:lnSpc>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The </a:t>
            </a:r>
            <a:r>
              <a:rPr lang="en-US" sz="2400" b="1" dirty="0">
                <a:latin typeface="Times New Roman" panose="02020603050405020304" pitchFamily="18" charset="0"/>
                <a:cs typeface="Times New Roman" panose="02020603050405020304" pitchFamily="18" charset="0"/>
              </a:rPr>
              <a:t>ORDER BY</a:t>
            </a:r>
            <a:r>
              <a:rPr lang="en-US" sz="2400" dirty="0">
                <a:latin typeface="Times New Roman" panose="02020603050405020304" pitchFamily="18" charset="0"/>
                <a:cs typeface="Times New Roman" panose="02020603050405020304" pitchFamily="18" charset="0"/>
              </a:rPr>
              <a:t> clause is used to sort the tuples in a query result based on the values of some attribute(s)</a:t>
            </a:r>
          </a:p>
          <a:p>
            <a:pPr marL="342900" indent="-342900" eaLnBrk="1" hangingPunct="1">
              <a:lnSpc>
                <a:spcPct val="90000"/>
              </a:lnSpc>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By default ORDER BY sorts the data in ascending order.</a:t>
            </a:r>
          </a:p>
          <a:p>
            <a:pPr marL="342900" indent="-342900" eaLnBrk="1" hangingPunct="1">
              <a:lnSpc>
                <a:spcPct val="90000"/>
              </a:lnSpc>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We can use the keyword DESC to sort the data in descending</a:t>
            </a:r>
          </a:p>
          <a:p>
            <a:pPr marL="342900" indent="-342900" eaLnBrk="1" hangingPunct="1">
              <a:lnSpc>
                <a:spcPct val="90000"/>
              </a:lnSpc>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order and the keyword ASC to sort in ascending order.</a:t>
            </a:r>
          </a:p>
          <a:p>
            <a:pPr eaLnBrk="1" hangingPunct="1">
              <a:lnSpc>
                <a:spcPct val="90000"/>
              </a:lnSpc>
            </a:pPr>
            <a:endParaRPr lang="en-US" sz="2400" u="sng"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6359969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79684" y="3817425"/>
            <a:ext cx="1379096" cy="307777"/>
          </a:xfrm>
          <a:prstGeom prst="rect">
            <a:avLst/>
          </a:prstGeom>
          <a:solidFill>
            <a:schemeClr val="bg2"/>
          </a:solidFill>
        </p:spPr>
        <p:txBody>
          <a:bodyPr wrap="square" rtlCol="0">
            <a:spAutoFit/>
          </a:bodyPr>
          <a:lstStyle/>
          <a:p>
            <a:r>
              <a:rPr lang="en-US" dirty="0">
                <a:solidFill>
                  <a:schemeClr val="bg1"/>
                </a:solidFill>
              </a:rPr>
              <a:t>Dept. of AIML</a:t>
            </a:r>
          </a:p>
        </p:txBody>
      </p:sp>
      <p:sp>
        <p:nvSpPr>
          <p:cNvPr id="9" name="TextBox 8"/>
          <p:cNvSpPr txBox="1"/>
          <p:nvPr/>
        </p:nvSpPr>
        <p:spPr>
          <a:xfrm>
            <a:off x="8079288" y="3817425"/>
            <a:ext cx="212942" cy="307777"/>
          </a:xfrm>
          <a:prstGeom prst="rect">
            <a:avLst/>
          </a:prstGeom>
          <a:noFill/>
        </p:spPr>
        <p:txBody>
          <a:bodyPr wrap="square" rtlCol="0">
            <a:spAutoFit/>
          </a:bodyPr>
          <a:lstStyle/>
          <a:p>
            <a:endParaRPr lang="en-US" dirty="0"/>
          </a:p>
        </p:txBody>
      </p:sp>
      <p:sp>
        <p:nvSpPr>
          <p:cNvPr id="12" name="TextBox 11"/>
          <p:cNvSpPr txBox="1"/>
          <p:nvPr/>
        </p:nvSpPr>
        <p:spPr>
          <a:xfrm>
            <a:off x="6250488" y="4484318"/>
            <a:ext cx="225468" cy="307777"/>
          </a:xfrm>
          <a:prstGeom prst="rect">
            <a:avLst/>
          </a:prstGeom>
          <a:solidFill>
            <a:schemeClr val="bg1"/>
          </a:solidFill>
        </p:spPr>
        <p:txBody>
          <a:bodyPr wrap="square" rtlCol="0">
            <a:spAutoFit/>
          </a:bodyPr>
          <a:lstStyle/>
          <a:p>
            <a:endParaRPr lang="en-US" dirty="0"/>
          </a:p>
        </p:txBody>
      </p:sp>
      <p:sp>
        <p:nvSpPr>
          <p:cNvPr id="10" name="TextBox 9"/>
          <p:cNvSpPr txBox="1"/>
          <p:nvPr/>
        </p:nvSpPr>
        <p:spPr>
          <a:xfrm>
            <a:off x="9908088" y="3294345"/>
            <a:ext cx="263046" cy="307777"/>
          </a:xfrm>
          <a:prstGeom prst="rect">
            <a:avLst/>
          </a:prstGeom>
          <a:solidFill>
            <a:schemeClr val="bg1"/>
          </a:solidFill>
        </p:spPr>
        <p:txBody>
          <a:bodyPr wrap="square" rtlCol="0">
            <a:spAutoFit/>
          </a:bodyPr>
          <a:lstStyle/>
          <a:p>
            <a:endParaRPr lang="en-US" dirty="0"/>
          </a:p>
        </p:txBody>
      </p:sp>
      <p:sp>
        <p:nvSpPr>
          <p:cNvPr id="5" name="Rectangle 4"/>
          <p:cNvSpPr/>
          <p:nvPr/>
        </p:nvSpPr>
        <p:spPr>
          <a:xfrm>
            <a:off x="4995978" y="431704"/>
            <a:ext cx="2069797" cy="523220"/>
          </a:xfrm>
          <a:prstGeom prst="rect">
            <a:avLst/>
          </a:prstGeom>
        </p:spPr>
        <p:txBody>
          <a:bodyPr wrap="none">
            <a:spAutoFit/>
          </a:bodyPr>
          <a:lstStyle/>
          <a:p>
            <a:r>
              <a:rPr lang="en-US" sz="2800" b="1" dirty="0">
                <a:solidFill>
                  <a:schemeClr val="accent1"/>
                </a:solidFill>
                <a:latin typeface="Times New Roman" panose="02020603050405020304" pitchFamily="18" charset="0"/>
                <a:cs typeface="Times New Roman" panose="02020603050405020304" pitchFamily="18" charset="0"/>
              </a:rPr>
              <a:t>ORDER BY</a:t>
            </a:r>
          </a:p>
        </p:txBody>
      </p:sp>
      <p:pic>
        <p:nvPicPr>
          <p:cNvPr id="2" name="Picture 1"/>
          <p:cNvPicPr>
            <a:picLocks noChangeAspect="1"/>
          </p:cNvPicPr>
          <p:nvPr/>
        </p:nvPicPr>
        <p:blipFill>
          <a:blip r:embed="rId3"/>
          <a:stretch>
            <a:fillRect/>
          </a:stretch>
        </p:blipFill>
        <p:spPr>
          <a:xfrm>
            <a:off x="2681679" y="455895"/>
            <a:ext cx="9058275" cy="5676900"/>
          </a:xfrm>
          <a:prstGeom prst="rect">
            <a:avLst/>
          </a:prstGeom>
        </p:spPr>
      </p:pic>
    </p:spTree>
    <p:extLst>
      <p:ext uri="{BB962C8B-B14F-4D97-AF65-F5344CB8AC3E}">
        <p14:creationId xmlns:p14="http://schemas.microsoft.com/office/powerpoint/2010/main" val="290376575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79684" y="3817425"/>
            <a:ext cx="1379096" cy="307777"/>
          </a:xfrm>
          <a:prstGeom prst="rect">
            <a:avLst/>
          </a:prstGeom>
          <a:solidFill>
            <a:schemeClr val="bg2"/>
          </a:solidFill>
        </p:spPr>
        <p:txBody>
          <a:bodyPr wrap="square" rtlCol="0">
            <a:spAutoFit/>
          </a:bodyPr>
          <a:lstStyle/>
          <a:p>
            <a:r>
              <a:rPr lang="en-US" dirty="0">
                <a:solidFill>
                  <a:schemeClr val="bg1"/>
                </a:solidFill>
              </a:rPr>
              <a:t>Dept. of AIML</a:t>
            </a:r>
          </a:p>
        </p:txBody>
      </p:sp>
      <p:sp>
        <p:nvSpPr>
          <p:cNvPr id="9" name="TextBox 8"/>
          <p:cNvSpPr txBox="1"/>
          <p:nvPr/>
        </p:nvSpPr>
        <p:spPr>
          <a:xfrm>
            <a:off x="8079288" y="3817425"/>
            <a:ext cx="212942" cy="307777"/>
          </a:xfrm>
          <a:prstGeom prst="rect">
            <a:avLst/>
          </a:prstGeom>
          <a:noFill/>
        </p:spPr>
        <p:txBody>
          <a:bodyPr wrap="square" rtlCol="0">
            <a:spAutoFit/>
          </a:bodyPr>
          <a:lstStyle/>
          <a:p>
            <a:endParaRPr lang="en-US" dirty="0"/>
          </a:p>
        </p:txBody>
      </p:sp>
      <p:sp>
        <p:nvSpPr>
          <p:cNvPr id="12" name="TextBox 11"/>
          <p:cNvSpPr txBox="1"/>
          <p:nvPr/>
        </p:nvSpPr>
        <p:spPr>
          <a:xfrm>
            <a:off x="6250488" y="4484318"/>
            <a:ext cx="225468" cy="307777"/>
          </a:xfrm>
          <a:prstGeom prst="rect">
            <a:avLst/>
          </a:prstGeom>
          <a:solidFill>
            <a:schemeClr val="bg1"/>
          </a:solidFill>
        </p:spPr>
        <p:txBody>
          <a:bodyPr wrap="square" rtlCol="0">
            <a:spAutoFit/>
          </a:bodyPr>
          <a:lstStyle/>
          <a:p>
            <a:endParaRPr lang="en-US" dirty="0"/>
          </a:p>
        </p:txBody>
      </p:sp>
      <p:sp>
        <p:nvSpPr>
          <p:cNvPr id="10" name="TextBox 9"/>
          <p:cNvSpPr txBox="1"/>
          <p:nvPr/>
        </p:nvSpPr>
        <p:spPr>
          <a:xfrm>
            <a:off x="9908088" y="3294345"/>
            <a:ext cx="263046" cy="307777"/>
          </a:xfrm>
          <a:prstGeom prst="rect">
            <a:avLst/>
          </a:prstGeom>
          <a:solidFill>
            <a:schemeClr val="bg1"/>
          </a:solidFill>
        </p:spPr>
        <p:txBody>
          <a:bodyPr wrap="square" rtlCol="0">
            <a:spAutoFit/>
          </a:bodyPr>
          <a:lstStyle/>
          <a:p>
            <a:endParaRPr lang="en-US" dirty="0"/>
          </a:p>
        </p:txBody>
      </p:sp>
      <p:sp>
        <p:nvSpPr>
          <p:cNvPr id="5" name="Rectangle 4"/>
          <p:cNvSpPr/>
          <p:nvPr/>
        </p:nvSpPr>
        <p:spPr>
          <a:xfrm>
            <a:off x="4995978" y="431704"/>
            <a:ext cx="2069797" cy="523220"/>
          </a:xfrm>
          <a:prstGeom prst="rect">
            <a:avLst/>
          </a:prstGeom>
        </p:spPr>
        <p:txBody>
          <a:bodyPr wrap="none">
            <a:spAutoFit/>
          </a:bodyPr>
          <a:lstStyle/>
          <a:p>
            <a:r>
              <a:rPr lang="en-US" sz="2800" b="1" dirty="0">
                <a:solidFill>
                  <a:schemeClr val="accent1"/>
                </a:solidFill>
                <a:latin typeface="Times New Roman" panose="02020603050405020304" pitchFamily="18" charset="0"/>
                <a:cs typeface="Times New Roman" panose="02020603050405020304" pitchFamily="18" charset="0"/>
              </a:rPr>
              <a:t>ORDER BY</a:t>
            </a:r>
          </a:p>
        </p:txBody>
      </p:sp>
      <p:pic>
        <p:nvPicPr>
          <p:cNvPr id="3" name="Picture 2"/>
          <p:cNvPicPr>
            <a:picLocks noChangeAspect="1"/>
          </p:cNvPicPr>
          <p:nvPr/>
        </p:nvPicPr>
        <p:blipFill>
          <a:blip r:embed="rId2"/>
          <a:stretch>
            <a:fillRect/>
          </a:stretch>
        </p:blipFill>
        <p:spPr>
          <a:xfrm>
            <a:off x="2650168" y="528820"/>
            <a:ext cx="7943850" cy="5838825"/>
          </a:xfrm>
          <a:prstGeom prst="rect">
            <a:avLst/>
          </a:prstGeom>
        </p:spPr>
      </p:pic>
    </p:spTree>
    <p:extLst>
      <p:ext uri="{BB962C8B-B14F-4D97-AF65-F5344CB8AC3E}">
        <p14:creationId xmlns:p14="http://schemas.microsoft.com/office/powerpoint/2010/main" val="1345365123"/>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79684" y="3817425"/>
            <a:ext cx="1379096" cy="307777"/>
          </a:xfrm>
          <a:prstGeom prst="rect">
            <a:avLst/>
          </a:prstGeom>
          <a:solidFill>
            <a:schemeClr val="bg2"/>
          </a:solidFill>
        </p:spPr>
        <p:txBody>
          <a:bodyPr wrap="square" rtlCol="0">
            <a:spAutoFit/>
          </a:bodyPr>
          <a:lstStyle/>
          <a:p>
            <a:r>
              <a:rPr lang="en-US" dirty="0">
                <a:solidFill>
                  <a:schemeClr val="bg1"/>
                </a:solidFill>
              </a:rPr>
              <a:t>Dept. of AIML</a:t>
            </a:r>
          </a:p>
        </p:txBody>
      </p:sp>
      <p:sp>
        <p:nvSpPr>
          <p:cNvPr id="9" name="TextBox 8"/>
          <p:cNvSpPr txBox="1"/>
          <p:nvPr/>
        </p:nvSpPr>
        <p:spPr>
          <a:xfrm>
            <a:off x="8079288" y="3817425"/>
            <a:ext cx="212942" cy="307777"/>
          </a:xfrm>
          <a:prstGeom prst="rect">
            <a:avLst/>
          </a:prstGeom>
          <a:noFill/>
        </p:spPr>
        <p:txBody>
          <a:bodyPr wrap="square" rtlCol="0">
            <a:spAutoFit/>
          </a:bodyPr>
          <a:lstStyle/>
          <a:p>
            <a:endParaRPr lang="en-US" dirty="0"/>
          </a:p>
        </p:txBody>
      </p:sp>
      <p:sp>
        <p:nvSpPr>
          <p:cNvPr id="12" name="TextBox 11"/>
          <p:cNvSpPr txBox="1"/>
          <p:nvPr/>
        </p:nvSpPr>
        <p:spPr>
          <a:xfrm>
            <a:off x="6250488" y="4484318"/>
            <a:ext cx="225468" cy="307777"/>
          </a:xfrm>
          <a:prstGeom prst="rect">
            <a:avLst/>
          </a:prstGeom>
          <a:solidFill>
            <a:schemeClr val="bg1"/>
          </a:solidFill>
        </p:spPr>
        <p:txBody>
          <a:bodyPr wrap="square" rtlCol="0">
            <a:spAutoFit/>
          </a:bodyPr>
          <a:lstStyle/>
          <a:p>
            <a:endParaRPr lang="en-US" dirty="0"/>
          </a:p>
        </p:txBody>
      </p:sp>
      <p:sp>
        <p:nvSpPr>
          <p:cNvPr id="10" name="TextBox 9"/>
          <p:cNvSpPr txBox="1"/>
          <p:nvPr/>
        </p:nvSpPr>
        <p:spPr>
          <a:xfrm>
            <a:off x="9908088" y="3294345"/>
            <a:ext cx="263046" cy="307777"/>
          </a:xfrm>
          <a:prstGeom prst="rect">
            <a:avLst/>
          </a:prstGeom>
          <a:solidFill>
            <a:schemeClr val="bg1"/>
          </a:solidFill>
        </p:spPr>
        <p:txBody>
          <a:bodyPr wrap="square" rtlCol="0">
            <a:spAutoFit/>
          </a:bodyPr>
          <a:lstStyle/>
          <a:p>
            <a:endParaRPr lang="en-US" dirty="0"/>
          </a:p>
        </p:txBody>
      </p:sp>
      <p:sp>
        <p:nvSpPr>
          <p:cNvPr id="5" name="Rectangle 4"/>
          <p:cNvSpPr/>
          <p:nvPr/>
        </p:nvSpPr>
        <p:spPr>
          <a:xfrm>
            <a:off x="4335729" y="249389"/>
            <a:ext cx="5572359" cy="523220"/>
          </a:xfrm>
          <a:prstGeom prst="rect">
            <a:avLst/>
          </a:prstGeom>
        </p:spPr>
        <p:txBody>
          <a:bodyPr wrap="none">
            <a:spAutoFit/>
          </a:bodyPr>
          <a:lstStyle/>
          <a:p>
            <a:r>
              <a:rPr lang="en-US" sz="2800" b="1" dirty="0">
                <a:solidFill>
                  <a:schemeClr val="accent1"/>
                </a:solidFill>
                <a:latin typeface="Times New Roman" panose="02020603050405020304" pitchFamily="18" charset="0"/>
                <a:cs typeface="Times New Roman" panose="02020603050405020304" pitchFamily="18" charset="0"/>
              </a:rPr>
              <a:t>Sort according to multiple columns</a:t>
            </a:r>
          </a:p>
        </p:txBody>
      </p:sp>
      <p:pic>
        <p:nvPicPr>
          <p:cNvPr id="2" name="Picture 1"/>
          <p:cNvPicPr>
            <a:picLocks noChangeAspect="1"/>
          </p:cNvPicPr>
          <p:nvPr/>
        </p:nvPicPr>
        <p:blipFill>
          <a:blip r:embed="rId3"/>
          <a:stretch>
            <a:fillRect/>
          </a:stretch>
        </p:blipFill>
        <p:spPr>
          <a:xfrm>
            <a:off x="2578861" y="1085165"/>
            <a:ext cx="9439275" cy="5464520"/>
          </a:xfrm>
          <a:prstGeom prst="rect">
            <a:avLst/>
          </a:prstGeom>
        </p:spPr>
      </p:pic>
    </p:spTree>
    <p:extLst>
      <p:ext uri="{BB962C8B-B14F-4D97-AF65-F5344CB8AC3E}">
        <p14:creationId xmlns:p14="http://schemas.microsoft.com/office/powerpoint/2010/main" val="25214355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79684" y="3817425"/>
            <a:ext cx="1379096" cy="307777"/>
          </a:xfrm>
          <a:prstGeom prst="rect">
            <a:avLst/>
          </a:prstGeom>
          <a:solidFill>
            <a:schemeClr val="bg2"/>
          </a:solidFill>
        </p:spPr>
        <p:txBody>
          <a:bodyPr wrap="square" rtlCol="0">
            <a:spAutoFit/>
          </a:bodyPr>
          <a:lstStyle/>
          <a:p>
            <a:r>
              <a:rPr lang="en-US" dirty="0">
                <a:solidFill>
                  <a:schemeClr val="bg1"/>
                </a:solidFill>
              </a:rPr>
              <a:t>Dept. of AIML</a:t>
            </a:r>
          </a:p>
        </p:txBody>
      </p:sp>
      <p:sp>
        <p:nvSpPr>
          <p:cNvPr id="3" name="Rectangle 2"/>
          <p:cNvSpPr/>
          <p:nvPr/>
        </p:nvSpPr>
        <p:spPr>
          <a:xfrm>
            <a:off x="3115108" y="1707803"/>
            <a:ext cx="8792874" cy="3416320"/>
          </a:xfrm>
          <a:prstGeom prst="rect">
            <a:avLst/>
          </a:prstGeom>
        </p:spPr>
        <p:txBody>
          <a:bodyPr wrap="square">
            <a:spAutoFit/>
          </a:bodyPr>
          <a:lstStyle/>
          <a:p>
            <a:pPr marL="342900" indent="-342900">
              <a:buFont typeface="Wingdings" panose="05000000000000000000" pitchFamily="2" charset="2"/>
              <a:buChar char="§"/>
            </a:pPr>
            <a:r>
              <a:rPr lang="en-US" sz="2400" b="1" dirty="0">
                <a:solidFill>
                  <a:schemeClr val="tx1"/>
                </a:solidFill>
                <a:latin typeface="Times New Roman" panose="02020603050405020304" pitchFamily="18" charset="0"/>
                <a:cs typeface="Times New Roman" panose="02020603050405020304" pitchFamily="18" charset="0"/>
              </a:rPr>
              <a:t>The update anomaly: </a:t>
            </a:r>
            <a:r>
              <a:rPr lang="en-US" sz="2400" b="1" dirty="0">
                <a:solidFill>
                  <a:srgbClr val="C00000"/>
                </a:solidFill>
                <a:latin typeface="Times New Roman" panose="02020603050405020304" pitchFamily="18" charset="0"/>
                <a:cs typeface="Times New Roman" panose="02020603050405020304" pitchFamily="18" charset="0"/>
              </a:rPr>
              <a:t>refers to a situation where an update of a single data value requires multiple tuples (rows) of data to be updated. </a:t>
            </a:r>
          </a:p>
          <a:p>
            <a:pPr marL="342900" indent="-342900">
              <a:buFont typeface="Wingdings" panose="05000000000000000000" pitchFamily="2" charset="2"/>
              <a:buChar char="§"/>
            </a:pPr>
            <a:r>
              <a:rPr lang="en-US" sz="2400" dirty="0">
                <a:solidFill>
                  <a:schemeClr val="tx1"/>
                </a:solidFill>
                <a:latin typeface="Times New Roman" panose="02020603050405020304" pitchFamily="18" charset="0"/>
                <a:cs typeface="Times New Roman" panose="02020603050405020304" pitchFamily="18" charset="0"/>
              </a:rPr>
              <a:t>Consider the relation: – EMP_PROJ(</a:t>
            </a:r>
            <a:r>
              <a:rPr lang="en-US" sz="2400" dirty="0" err="1">
                <a:solidFill>
                  <a:schemeClr val="tx1"/>
                </a:solidFill>
                <a:latin typeface="Times New Roman" panose="02020603050405020304" pitchFamily="18" charset="0"/>
                <a:cs typeface="Times New Roman" panose="02020603050405020304" pitchFamily="18" charset="0"/>
              </a:rPr>
              <a:t>Emp</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Proj</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Ename</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Pname</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No_hours</a:t>
            </a:r>
            <a:r>
              <a:rPr lang="en-US" sz="2400" dirty="0">
                <a:solidFill>
                  <a:schemeClr val="tx1"/>
                </a:solidFill>
                <a:latin typeface="Times New Roman" panose="02020603050405020304" pitchFamily="18" charset="0"/>
                <a:cs typeface="Times New Roman" panose="02020603050405020304" pitchFamily="18" charset="0"/>
              </a:rPr>
              <a:t>) </a:t>
            </a:r>
          </a:p>
          <a:p>
            <a:pPr marL="342900" indent="-342900">
              <a:buFont typeface="Wingdings" panose="05000000000000000000" pitchFamily="2" charset="2"/>
              <a:buChar char="§"/>
            </a:pPr>
            <a:r>
              <a:rPr lang="en-US" sz="2400" b="1" dirty="0">
                <a:solidFill>
                  <a:schemeClr val="tx1"/>
                </a:solidFill>
                <a:latin typeface="Times New Roman" panose="02020603050405020304" pitchFamily="18" charset="0"/>
                <a:cs typeface="Times New Roman" panose="02020603050405020304" pitchFamily="18" charset="0"/>
              </a:rPr>
              <a:t>Update Anomaly</a:t>
            </a:r>
            <a:r>
              <a:rPr lang="en-US" sz="2400" dirty="0">
                <a:solidFill>
                  <a:schemeClr val="tx1"/>
                </a:solidFill>
                <a:latin typeface="Times New Roman" panose="02020603050405020304" pitchFamily="18" charset="0"/>
                <a:cs typeface="Times New Roman" panose="02020603050405020304" pitchFamily="18" charset="0"/>
              </a:rPr>
              <a:t>: </a:t>
            </a:r>
          </a:p>
          <a:p>
            <a:pPr marL="342900" indent="-342900">
              <a:buFont typeface="Wingdings" panose="05000000000000000000" pitchFamily="2" charset="2"/>
              <a:buChar char="§"/>
            </a:pPr>
            <a:r>
              <a:rPr lang="en-US" sz="2400" dirty="0">
                <a:solidFill>
                  <a:schemeClr val="tx1"/>
                </a:solidFill>
                <a:latin typeface="Times New Roman" panose="02020603050405020304" pitchFamily="18" charset="0"/>
                <a:cs typeface="Times New Roman" panose="02020603050405020304" pitchFamily="18" charset="0"/>
              </a:rPr>
              <a:t>– Changing the name of project number P1 from “Billing” to “Customer-Accounting” may cause this update to be made for all 100 employees working on project P1. </a:t>
            </a:r>
          </a:p>
        </p:txBody>
      </p:sp>
      <p:sp>
        <p:nvSpPr>
          <p:cNvPr id="6" name="TextBox 5"/>
          <p:cNvSpPr txBox="1"/>
          <p:nvPr/>
        </p:nvSpPr>
        <p:spPr>
          <a:xfrm>
            <a:off x="4675909" y="457200"/>
            <a:ext cx="3730336" cy="584775"/>
          </a:xfrm>
          <a:prstGeom prst="rect">
            <a:avLst/>
          </a:prstGeom>
          <a:noFill/>
        </p:spPr>
        <p:txBody>
          <a:bodyPr wrap="square" rtlCol="0">
            <a:spAutoFit/>
          </a:bodyPr>
          <a:lstStyle/>
          <a:p>
            <a:pPr algn="ctr"/>
            <a:r>
              <a:rPr lang="en-US" sz="3200" b="1" dirty="0">
                <a:latin typeface="Times New Roman" panose="02020603050405020304" pitchFamily="18" charset="0"/>
                <a:cs typeface="Times New Roman" panose="02020603050405020304" pitchFamily="18" charset="0"/>
              </a:rPr>
              <a:t>Update anomaly</a:t>
            </a:r>
          </a:p>
        </p:txBody>
      </p:sp>
    </p:spTree>
    <p:extLst>
      <p:ext uri="{BB962C8B-B14F-4D97-AF65-F5344CB8AC3E}">
        <p14:creationId xmlns:p14="http://schemas.microsoft.com/office/powerpoint/2010/main" val="29998220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79684" y="3817425"/>
            <a:ext cx="1379096" cy="307777"/>
          </a:xfrm>
          <a:prstGeom prst="rect">
            <a:avLst/>
          </a:prstGeom>
          <a:solidFill>
            <a:schemeClr val="bg2"/>
          </a:solidFill>
        </p:spPr>
        <p:txBody>
          <a:bodyPr wrap="square" rtlCol="0">
            <a:spAutoFit/>
          </a:bodyPr>
          <a:lstStyle/>
          <a:p>
            <a:r>
              <a:rPr lang="en-US" dirty="0">
                <a:solidFill>
                  <a:schemeClr val="bg1"/>
                </a:solidFill>
              </a:rPr>
              <a:t>Dept. of AIML</a:t>
            </a:r>
          </a:p>
        </p:txBody>
      </p:sp>
      <p:sp>
        <p:nvSpPr>
          <p:cNvPr id="9" name="TextBox 8"/>
          <p:cNvSpPr txBox="1"/>
          <p:nvPr/>
        </p:nvSpPr>
        <p:spPr>
          <a:xfrm>
            <a:off x="8079288" y="3817425"/>
            <a:ext cx="212942" cy="307777"/>
          </a:xfrm>
          <a:prstGeom prst="rect">
            <a:avLst/>
          </a:prstGeom>
          <a:noFill/>
        </p:spPr>
        <p:txBody>
          <a:bodyPr wrap="square" rtlCol="0">
            <a:spAutoFit/>
          </a:bodyPr>
          <a:lstStyle/>
          <a:p>
            <a:endParaRPr lang="en-US" dirty="0"/>
          </a:p>
        </p:txBody>
      </p:sp>
      <p:sp>
        <p:nvSpPr>
          <p:cNvPr id="12" name="TextBox 11"/>
          <p:cNvSpPr txBox="1"/>
          <p:nvPr/>
        </p:nvSpPr>
        <p:spPr>
          <a:xfrm>
            <a:off x="6250488" y="4484318"/>
            <a:ext cx="225468" cy="307777"/>
          </a:xfrm>
          <a:prstGeom prst="rect">
            <a:avLst/>
          </a:prstGeom>
          <a:solidFill>
            <a:schemeClr val="bg1"/>
          </a:solidFill>
        </p:spPr>
        <p:txBody>
          <a:bodyPr wrap="square" rtlCol="0">
            <a:spAutoFit/>
          </a:bodyPr>
          <a:lstStyle/>
          <a:p>
            <a:endParaRPr lang="en-US" dirty="0"/>
          </a:p>
        </p:txBody>
      </p:sp>
      <p:sp>
        <p:nvSpPr>
          <p:cNvPr id="10" name="TextBox 9"/>
          <p:cNvSpPr txBox="1"/>
          <p:nvPr/>
        </p:nvSpPr>
        <p:spPr>
          <a:xfrm>
            <a:off x="9908088" y="3294345"/>
            <a:ext cx="263046" cy="307777"/>
          </a:xfrm>
          <a:prstGeom prst="rect">
            <a:avLst/>
          </a:prstGeom>
          <a:solidFill>
            <a:schemeClr val="bg1"/>
          </a:solidFill>
        </p:spPr>
        <p:txBody>
          <a:bodyPr wrap="square" rtlCol="0">
            <a:spAutoFit/>
          </a:bodyPr>
          <a:lstStyle/>
          <a:p>
            <a:endParaRPr lang="en-US" dirty="0"/>
          </a:p>
        </p:txBody>
      </p:sp>
      <p:sp>
        <p:nvSpPr>
          <p:cNvPr id="5" name="Rectangle 4"/>
          <p:cNvSpPr/>
          <p:nvPr/>
        </p:nvSpPr>
        <p:spPr>
          <a:xfrm>
            <a:off x="4335729" y="249389"/>
            <a:ext cx="5572359" cy="523220"/>
          </a:xfrm>
          <a:prstGeom prst="rect">
            <a:avLst/>
          </a:prstGeom>
        </p:spPr>
        <p:txBody>
          <a:bodyPr wrap="none">
            <a:spAutoFit/>
          </a:bodyPr>
          <a:lstStyle/>
          <a:p>
            <a:r>
              <a:rPr lang="en-US" sz="2800" b="1" dirty="0">
                <a:solidFill>
                  <a:schemeClr val="accent1"/>
                </a:solidFill>
                <a:latin typeface="Times New Roman" panose="02020603050405020304" pitchFamily="18" charset="0"/>
                <a:cs typeface="Times New Roman" panose="02020603050405020304" pitchFamily="18" charset="0"/>
              </a:rPr>
              <a:t>Sort according to multiple columns</a:t>
            </a:r>
          </a:p>
        </p:txBody>
      </p:sp>
      <p:pic>
        <p:nvPicPr>
          <p:cNvPr id="6" name="Picture 5"/>
          <p:cNvPicPr>
            <a:picLocks noChangeAspect="1"/>
          </p:cNvPicPr>
          <p:nvPr/>
        </p:nvPicPr>
        <p:blipFill>
          <a:blip r:embed="rId2"/>
          <a:stretch>
            <a:fillRect/>
          </a:stretch>
        </p:blipFill>
        <p:spPr>
          <a:xfrm>
            <a:off x="3066006" y="1318633"/>
            <a:ext cx="7994476" cy="1549827"/>
          </a:xfrm>
          <a:prstGeom prst="rect">
            <a:avLst/>
          </a:prstGeom>
        </p:spPr>
      </p:pic>
      <p:pic>
        <p:nvPicPr>
          <p:cNvPr id="7" name="Picture 6"/>
          <p:cNvPicPr>
            <a:picLocks noChangeAspect="1"/>
          </p:cNvPicPr>
          <p:nvPr/>
        </p:nvPicPr>
        <p:blipFill>
          <a:blip r:embed="rId3"/>
          <a:stretch>
            <a:fillRect/>
          </a:stretch>
        </p:blipFill>
        <p:spPr>
          <a:xfrm>
            <a:off x="3194593" y="3023575"/>
            <a:ext cx="7665473" cy="2274935"/>
          </a:xfrm>
          <a:prstGeom prst="rect">
            <a:avLst/>
          </a:prstGeom>
        </p:spPr>
      </p:pic>
    </p:spTree>
    <p:extLst>
      <p:ext uri="{BB962C8B-B14F-4D97-AF65-F5344CB8AC3E}">
        <p14:creationId xmlns:p14="http://schemas.microsoft.com/office/powerpoint/2010/main" val="4244661033"/>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79684" y="3817425"/>
            <a:ext cx="1379096" cy="307777"/>
          </a:xfrm>
          <a:prstGeom prst="rect">
            <a:avLst/>
          </a:prstGeom>
          <a:solidFill>
            <a:schemeClr val="bg2"/>
          </a:solidFill>
        </p:spPr>
        <p:txBody>
          <a:bodyPr wrap="square" rtlCol="0">
            <a:spAutoFit/>
          </a:bodyPr>
          <a:lstStyle/>
          <a:p>
            <a:r>
              <a:rPr lang="en-US" dirty="0">
                <a:solidFill>
                  <a:schemeClr val="bg1"/>
                </a:solidFill>
              </a:rPr>
              <a:t>Dept. of AIML</a:t>
            </a:r>
          </a:p>
        </p:txBody>
      </p:sp>
      <p:sp>
        <p:nvSpPr>
          <p:cNvPr id="9" name="TextBox 8"/>
          <p:cNvSpPr txBox="1"/>
          <p:nvPr/>
        </p:nvSpPr>
        <p:spPr>
          <a:xfrm>
            <a:off x="8079288" y="3817425"/>
            <a:ext cx="212942" cy="307777"/>
          </a:xfrm>
          <a:prstGeom prst="rect">
            <a:avLst/>
          </a:prstGeom>
          <a:noFill/>
        </p:spPr>
        <p:txBody>
          <a:bodyPr wrap="square" rtlCol="0">
            <a:spAutoFit/>
          </a:bodyPr>
          <a:lstStyle/>
          <a:p>
            <a:endParaRPr lang="en-US" dirty="0"/>
          </a:p>
        </p:txBody>
      </p:sp>
      <p:sp>
        <p:nvSpPr>
          <p:cNvPr id="12" name="TextBox 11"/>
          <p:cNvSpPr txBox="1"/>
          <p:nvPr/>
        </p:nvSpPr>
        <p:spPr>
          <a:xfrm>
            <a:off x="6250488" y="4484318"/>
            <a:ext cx="225468" cy="307777"/>
          </a:xfrm>
          <a:prstGeom prst="rect">
            <a:avLst/>
          </a:prstGeom>
          <a:solidFill>
            <a:schemeClr val="bg1"/>
          </a:solidFill>
        </p:spPr>
        <p:txBody>
          <a:bodyPr wrap="square" rtlCol="0">
            <a:spAutoFit/>
          </a:bodyPr>
          <a:lstStyle/>
          <a:p>
            <a:endParaRPr lang="en-US" dirty="0"/>
          </a:p>
        </p:txBody>
      </p:sp>
      <p:sp>
        <p:nvSpPr>
          <p:cNvPr id="10" name="TextBox 9"/>
          <p:cNvSpPr txBox="1"/>
          <p:nvPr/>
        </p:nvSpPr>
        <p:spPr>
          <a:xfrm>
            <a:off x="9908088" y="3294345"/>
            <a:ext cx="263046" cy="307777"/>
          </a:xfrm>
          <a:prstGeom prst="rect">
            <a:avLst/>
          </a:prstGeom>
          <a:solidFill>
            <a:schemeClr val="bg1"/>
          </a:solidFill>
        </p:spPr>
        <p:txBody>
          <a:bodyPr wrap="square" rtlCol="0">
            <a:spAutoFit/>
          </a:bodyPr>
          <a:lstStyle/>
          <a:p>
            <a:endParaRPr lang="en-US" dirty="0"/>
          </a:p>
        </p:txBody>
      </p:sp>
      <p:sp>
        <p:nvSpPr>
          <p:cNvPr id="5" name="Rectangle 4"/>
          <p:cNvSpPr/>
          <p:nvPr/>
        </p:nvSpPr>
        <p:spPr>
          <a:xfrm>
            <a:off x="4335729" y="249389"/>
            <a:ext cx="4184159" cy="523220"/>
          </a:xfrm>
          <a:prstGeom prst="rect">
            <a:avLst/>
          </a:prstGeom>
        </p:spPr>
        <p:txBody>
          <a:bodyPr wrap="none">
            <a:spAutoFit/>
          </a:bodyPr>
          <a:lstStyle/>
          <a:p>
            <a:r>
              <a:rPr lang="en-US" sz="2800" b="1" dirty="0">
                <a:solidFill>
                  <a:schemeClr val="accent1"/>
                </a:solidFill>
                <a:latin typeface="Times New Roman" panose="02020603050405020304" pitchFamily="18" charset="0"/>
                <a:cs typeface="Times New Roman" panose="02020603050405020304" pitchFamily="18" charset="0"/>
              </a:rPr>
              <a:t>Summary of SQL Queries</a:t>
            </a:r>
          </a:p>
        </p:txBody>
      </p:sp>
      <p:sp>
        <p:nvSpPr>
          <p:cNvPr id="2" name="Rectangle 1"/>
          <p:cNvSpPr/>
          <p:nvPr/>
        </p:nvSpPr>
        <p:spPr>
          <a:xfrm>
            <a:off x="2935265" y="1401519"/>
            <a:ext cx="8551101" cy="3416320"/>
          </a:xfrm>
          <a:prstGeom prst="rect">
            <a:avLst/>
          </a:prstGeom>
        </p:spPr>
        <p:txBody>
          <a:bodyPr wrap="square">
            <a:spAutoFit/>
          </a:bodyPr>
          <a:lstStyle/>
          <a:p>
            <a:pPr eaLnBrk="1" hangingPunct="1"/>
            <a:r>
              <a:rPr lang="en-US" sz="2400" dirty="0">
                <a:latin typeface="Times New Roman" panose="02020603050405020304" pitchFamily="18" charset="0"/>
                <a:cs typeface="Times New Roman" panose="02020603050405020304" pitchFamily="18" charset="0"/>
              </a:rPr>
              <a:t>A query in SQL can consist of up to four clauses, but only the first two, SELECT and FROM, are mandatory. The clauses are specified in the following order:</a:t>
            </a:r>
            <a:br>
              <a:rPr lang="en-US" sz="2400" b="1" dirty="0">
                <a:latin typeface="Times New Roman" panose="02020603050405020304" pitchFamily="18" charset="0"/>
                <a:cs typeface="Times New Roman" panose="02020603050405020304" pitchFamily="18" charset="0"/>
              </a:rPr>
            </a:br>
            <a:br>
              <a:rPr lang="en-US" sz="2400" b="1" dirty="0">
                <a:latin typeface="Times New Roman" panose="02020603050405020304" pitchFamily="18" charset="0"/>
                <a:cs typeface="Times New Roman" panose="02020603050405020304" pitchFamily="18" charset="0"/>
              </a:rPr>
            </a:br>
            <a:r>
              <a:rPr lang="en-US" sz="2400" b="1" dirty="0">
                <a:latin typeface="Times New Roman" panose="02020603050405020304" pitchFamily="18" charset="0"/>
                <a:cs typeface="Times New Roman" panose="02020603050405020304" pitchFamily="18" charset="0"/>
              </a:rPr>
              <a:t>SELECT	&lt;attribute list&gt;</a:t>
            </a:r>
            <a:br>
              <a:rPr lang="en-US" sz="2400" b="1" dirty="0">
                <a:latin typeface="Times New Roman" panose="02020603050405020304" pitchFamily="18" charset="0"/>
                <a:cs typeface="Times New Roman" panose="02020603050405020304" pitchFamily="18" charset="0"/>
              </a:rPr>
            </a:br>
            <a:r>
              <a:rPr lang="en-US" sz="2400" b="1" dirty="0">
                <a:latin typeface="Times New Roman" panose="02020603050405020304" pitchFamily="18" charset="0"/>
                <a:cs typeface="Times New Roman" panose="02020603050405020304" pitchFamily="18" charset="0"/>
              </a:rPr>
              <a:t>FROM	&lt;table list&gt;</a:t>
            </a:r>
            <a:br>
              <a:rPr lang="en-US" sz="2400" b="1" dirty="0">
                <a:latin typeface="Times New Roman" panose="02020603050405020304" pitchFamily="18" charset="0"/>
                <a:cs typeface="Times New Roman" panose="02020603050405020304" pitchFamily="18" charset="0"/>
              </a:rPr>
            </a:br>
            <a:r>
              <a:rPr lang="en-US" sz="2400" b="1" dirty="0">
                <a:latin typeface="Times New Roman" panose="02020603050405020304" pitchFamily="18" charset="0"/>
                <a:cs typeface="Times New Roman" panose="02020603050405020304" pitchFamily="18" charset="0"/>
              </a:rPr>
              <a:t>[WHERE	&lt;condition&gt;]</a:t>
            </a:r>
            <a:br>
              <a:rPr lang="en-US" sz="2400" b="1" dirty="0">
                <a:latin typeface="Times New Roman" panose="02020603050405020304" pitchFamily="18" charset="0"/>
                <a:cs typeface="Times New Roman" panose="02020603050405020304" pitchFamily="18" charset="0"/>
              </a:rPr>
            </a:br>
            <a:r>
              <a:rPr lang="en-US" sz="2400" b="1" dirty="0">
                <a:latin typeface="Times New Roman" panose="02020603050405020304" pitchFamily="18" charset="0"/>
                <a:cs typeface="Times New Roman" panose="02020603050405020304" pitchFamily="18" charset="0"/>
              </a:rPr>
              <a:t>[GROUP BY &lt;grouping attribute(s)&gt;]</a:t>
            </a:r>
            <a:br>
              <a:rPr lang="en-US" sz="2400" b="1" dirty="0">
                <a:latin typeface="Times New Roman" panose="02020603050405020304" pitchFamily="18" charset="0"/>
                <a:cs typeface="Times New Roman" panose="02020603050405020304" pitchFamily="18" charset="0"/>
              </a:rPr>
            </a:b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8313617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79684" y="3817425"/>
            <a:ext cx="1379096" cy="307777"/>
          </a:xfrm>
          <a:prstGeom prst="rect">
            <a:avLst/>
          </a:prstGeom>
          <a:solidFill>
            <a:schemeClr val="bg2"/>
          </a:solidFill>
        </p:spPr>
        <p:txBody>
          <a:bodyPr wrap="square" rtlCol="0">
            <a:spAutoFit/>
          </a:bodyPr>
          <a:lstStyle/>
          <a:p>
            <a:r>
              <a:rPr lang="en-US" dirty="0">
                <a:solidFill>
                  <a:schemeClr val="bg1"/>
                </a:solidFill>
              </a:rPr>
              <a:t>Dept. of AIML</a:t>
            </a:r>
          </a:p>
        </p:txBody>
      </p:sp>
      <p:sp>
        <p:nvSpPr>
          <p:cNvPr id="9" name="TextBox 8"/>
          <p:cNvSpPr txBox="1"/>
          <p:nvPr/>
        </p:nvSpPr>
        <p:spPr>
          <a:xfrm>
            <a:off x="8079288" y="3817425"/>
            <a:ext cx="212942" cy="307777"/>
          </a:xfrm>
          <a:prstGeom prst="rect">
            <a:avLst/>
          </a:prstGeom>
          <a:noFill/>
        </p:spPr>
        <p:txBody>
          <a:bodyPr wrap="square" rtlCol="0">
            <a:spAutoFit/>
          </a:bodyPr>
          <a:lstStyle/>
          <a:p>
            <a:endParaRPr lang="en-US" dirty="0"/>
          </a:p>
        </p:txBody>
      </p:sp>
      <p:sp>
        <p:nvSpPr>
          <p:cNvPr id="12" name="TextBox 11"/>
          <p:cNvSpPr txBox="1"/>
          <p:nvPr/>
        </p:nvSpPr>
        <p:spPr>
          <a:xfrm>
            <a:off x="6250488" y="4484318"/>
            <a:ext cx="225468" cy="307777"/>
          </a:xfrm>
          <a:prstGeom prst="rect">
            <a:avLst/>
          </a:prstGeom>
          <a:solidFill>
            <a:schemeClr val="bg1"/>
          </a:solidFill>
        </p:spPr>
        <p:txBody>
          <a:bodyPr wrap="square" rtlCol="0">
            <a:spAutoFit/>
          </a:bodyPr>
          <a:lstStyle/>
          <a:p>
            <a:endParaRPr lang="en-US" dirty="0"/>
          </a:p>
        </p:txBody>
      </p:sp>
      <p:sp>
        <p:nvSpPr>
          <p:cNvPr id="10" name="TextBox 9"/>
          <p:cNvSpPr txBox="1"/>
          <p:nvPr/>
        </p:nvSpPr>
        <p:spPr>
          <a:xfrm>
            <a:off x="9908088" y="3294345"/>
            <a:ext cx="263046" cy="307777"/>
          </a:xfrm>
          <a:prstGeom prst="rect">
            <a:avLst/>
          </a:prstGeom>
          <a:solidFill>
            <a:schemeClr val="bg1"/>
          </a:solidFill>
        </p:spPr>
        <p:txBody>
          <a:bodyPr wrap="square" rtlCol="0">
            <a:spAutoFit/>
          </a:bodyPr>
          <a:lstStyle/>
          <a:p>
            <a:endParaRPr lang="en-US" dirty="0"/>
          </a:p>
        </p:txBody>
      </p:sp>
      <p:sp>
        <p:nvSpPr>
          <p:cNvPr id="5" name="Rectangle 4"/>
          <p:cNvSpPr/>
          <p:nvPr/>
        </p:nvSpPr>
        <p:spPr>
          <a:xfrm>
            <a:off x="3188735" y="111603"/>
            <a:ext cx="6574441" cy="954107"/>
          </a:xfrm>
          <a:prstGeom prst="rect">
            <a:avLst/>
          </a:prstGeom>
        </p:spPr>
        <p:txBody>
          <a:bodyPr wrap="square">
            <a:spAutoFit/>
          </a:bodyPr>
          <a:lstStyle/>
          <a:p>
            <a:pPr algn="ctr"/>
            <a:r>
              <a:rPr lang="en-US" sz="2800" b="1" dirty="0">
                <a:solidFill>
                  <a:schemeClr val="accent1"/>
                </a:solidFill>
                <a:latin typeface="Times New Roman" panose="02020603050405020304" pitchFamily="18" charset="0"/>
                <a:cs typeface="Times New Roman" panose="02020603050405020304" pitchFamily="18" charset="0"/>
              </a:rPr>
              <a:t>INSERT, DELETE, and UPDATE</a:t>
            </a:r>
          </a:p>
          <a:p>
            <a:pPr algn="ctr"/>
            <a:r>
              <a:rPr lang="en-US" sz="2800" b="1" dirty="0">
                <a:solidFill>
                  <a:schemeClr val="accent1"/>
                </a:solidFill>
                <a:latin typeface="Times New Roman" panose="02020603050405020304" pitchFamily="18" charset="0"/>
                <a:cs typeface="Times New Roman" panose="02020603050405020304" pitchFamily="18" charset="0"/>
              </a:rPr>
              <a:t>Statements in SQL</a:t>
            </a:r>
          </a:p>
        </p:txBody>
      </p:sp>
      <p:sp>
        <p:nvSpPr>
          <p:cNvPr id="2" name="Rectangle 1"/>
          <p:cNvSpPr/>
          <p:nvPr/>
        </p:nvSpPr>
        <p:spPr>
          <a:xfrm>
            <a:off x="2935265" y="1401519"/>
            <a:ext cx="8551101" cy="4524315"/>
          </a:xfrm>
          <a:prstGeom prst="rect">
            <a:avLst/>
          </a:prstGeom>
        </p:spPr>
        <p:txBody>
          <a:bodyPr wrap="square">
            <a:spAutoFit/>
          </a:bodyPr>
          <a:lstStyle/>
          <a:p>
            <a:r>
              <a:rPr lang="en-US" sz="2400" dirty="0">
                <a:latin typeface="Times New Roman" panose="02020603050405020304" pitchFamily="18" charset="0"/>
                <a:cs typeface="Times New Roman" panose="02020603050405020304" pitchFamily="18" charset="0"/>
              </a:rPr>
              <a:t>There are three SQL commands to modify the database; INSERT, DELETE, and UPDATE</a:t>
            </a:r>
          </a:p>
          <a:p>
            <a:pPr eaLnBrk="1" hangingPunct="1"/>
            <a:endParaRPr lang="en-US" sz="2400" b="1" dirty="0">
              <a:solidFill>
                <a:schemeClr val="accent1"/>
              </a:solidFill>
              <a:latin typeface="Times New Roman" panose="02020603050405020304" pitchFamily="18" charset="0"/>
              <a:cs typeface="Times New Roman" panose="02020603050405020304" pitchFamily="18" charset="0"/>
            </a:endParaRPr>
          </a:p>
          <a:p>
            <a:pPr eaLnBrk="1" hangingPunct="1"/>
            <a:r>
              <a:rPr lang="en-US" sz="2400" b="1" dirty="0">
                <a:solidFill>
                  <a:schemeClr val="accent1"/>
                </a:solidFill>
                <a:latin typeface="Times New Roman" panose="02020603050405020304" pitchFamily="18" charset="0"/>
                <a:cs typeface="Times New Roman" panose="02020603050405020304" pitchFamily="18" charset="0"/>
              </a:rPr>
              <a:t>INSERT</a:t>
            </a:r>
          </a:p>
          <a:p>
            <a:pPr eaLnBrk="1" hangingPunct="1"/>
            <a:r>
              <a:rPr lang="en-US" sz="2400" dirty="0">
                <a:latin typeface="Times New Roman" panose="02020603050405020304" pitchFamily="18" charset="0"/>
                <a:cs typeface="Times New Roman" panose="02020603050405020304" pitchFamily="18" charset="0"/>
              </a:rPr>
              <a:t>In its simplest form, it is used to add one or more tuples to a relation</a:t>
            </a:r>
          </a:p>
          <a:p>
            <a:pPr eaLnBrk="1" hangingPunct="1"/>
            <a:r>
              <a:rPr lang="en-US" sz="2400" dirty="0">
                <a:latin typeface="Times New Roman" panose="02020603050405020304" pitchFamily="18" charset="0"/>
                <a:cs typeface="Times New Roman" panose="02020603050405020304" pitchFamily="18" charset="0"/>
              </a:rPr>
              <a:t>Attribute values should be listed in the same order as the attributes were specified in the CREATE TABLE command</a:t>
            </a:r>
          </a:p>
          <a:p>
            <a:r>
              <a:rPr lang="en-US" sz="2400" b="1" u="sng" dirty="0">
                <a:solidFill>
                  <a:srgbClr val="C00000"/>
                </a:solidFill>
                <a:latin typeface="Times New Roman" panose="02020603050405020304" pitchFamily="18" charset="0"/>
                <a:cs typeface="Times New Roman" panose="02020603050405020304" pitchFamily="18" charset="0"/>
              </a:rPr>
              <a:t>Example:</a:t>
            </a:r>
            <a:br>
              <a:rPr lang="en-US" sz="2400" u="sng" dirty="0">
                <a:latin typeface="Times New Roman" panose="02020603050405020304" pitchFamily="18" charset="0"/>
                <a:cs typeface="Times New Roman" panose="02020603050405020304" pitchFamily="18" charset="0"/>
              </a:rPr>
            </a:br>
            <a:r>
              <a:rPr lang="en-US" sz="2400" b="1" dirty="0">
                <a:latin typeface="Times New Roman" panose="02020603050405020304" pitchFamily="18" charset="0"/>
                <a:cs typeface="Times New Roman" panose="02020603050405020304" pitchFamily="18" charset="0"/>
              </a:rPr>
              <a:t>U1:INSERT INTO  EMPLOYEE</a:t>
            </a:r>
            <a:br>
              <a:rPr lang="en-US" sz="2400" b="1" dirty="0">
                <a:latin typeface="Times New Roman" panose="02020603050405020304" pitchFamily="18" charset="0"/>
                <a:cs typeface="Times New Roman" panose="02020603050405020304" pitchFamily="18" charset="0"/>
              </a:rPr>
            </a:br>
            <a:r>
              <a:rPr lang="en-US" sz="2400" b="1" dirty="0">
                <a:latin typeface="Times New Roman" panose="02020603050405020304" pitchFamily="18" charset="0"/>
                <a:cs typeface="Times New Roman" panose="02020603050405020304" pitchFamily="18" charset="0"/>
              </a:rPr>
              <a:t>      VALUES ('</a:t>
            </a:r>
            <a:r>
              <a:rPr lang="en-US" sz="2400" b="1" dirty="0" err="1">
                <a:latin typeface="Times New Roman" panose="02020603050405020304" pitchFamily="18" charset="0"/>
                <a:cs typeface="Times New Roman" panose="02020603050405020304" pitchFamily="18" charset="0"/>
              </a:rPr>
              <a:t>Richard','K','Marini</a:t>
            </a:r>
            <a:r>
              <a:rPr lang="en-US" sz="2400" b="1" dirty="0">
                <a:latin typeface="Times New Roman" panose="02020603050405020304" pitchFamily="18" charset="0"/>
                <a:cs typeface="Times New Roman" panose="02020603050405020304" pitchFamily="18" charset="0"/>
              </a:rPr>
              <a:t>', '653298653', '30-DEC-52',</a:t>
            </a:r>
            <a:br>
              <a:rPr lang="en-US" sz="2400" b="1" dirty="0">
                <a:latin typeface="Times New Roman" panose="02020603050405020304" pitchFamily="18" charset="0"/>
                <a:cs typeface="Times New Roman" panose="02020603050405020304" pitchFamily="18" charset="0"/>
              </a:rPr>
            </a:br>
            <a:r>
              <a:rPr lang="en-US" sz="2400" b="1" dirty="0">
                <a:latin typeface="Times New Roman" panose="02020603050405020304" pitchFamily="18" charset="0"/>
                <a:cs typeface="Times New Roman" panose="02020603050405020304" pitchFamily="18" charset="0"/>
              </a:rPr>
              <a:t>      '98 Oak </a:t>
            </a:r>
            <a:r>
              <a:rPr lang="en-US" sz="2400" b="1" dirty="0" err="1">
                <a:latin typeface="Times New Roman" panose="02020603050405020304" pitchFamily="18" charset="0"/>
                <a:cs typeface="Times New Roman" panose="02020603050405020304" pitchFamily="18" charset="0"/>
              </a:rPr>
              <a:t>Forest,Katy,TX</a:t>
            </a:r>
            <a:r>
              <a:rPr lang="en-US" sz="2400" b="1" dirty="0">
                <a:latin typeface="Times New Roman" panose="02020603050405020304" pitchFamily="18" charset="0"/>
                <a:cs typeface="Times New Roman" panose="02020603050405020304" pitchFamily="18" charset="0"/>
              </a:rPr>
              <a:t>', 'M', 37000,'987654321', 4 )</a:t>
            </a:r>
            <a:endParaRPr lang="en-US" sz="2400" dirty="0"/>
          </a:p>
          <a:p>
            <a:pPr eaLnBrk="1" hangingPunct="1"/>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94378034"/>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79684" y="3817425"/>
            <a:ext cx="1379096" cy="307777"/>
          </a:xfrm>
          <a:prstGeom prst="rect">
            <a:avLst/>
          </a:prstGeom>
          <a:solidFill>
            <a:schemeClr val="bg2"/>
          </a:solidFill>
        </p:spPr>
        <p:txBody>
          <a:bodyPr wrap="square" rtlCol="0">
            <a:spAutoFit/>
          </a:bodyPr>
          <a:lstStyle/>
          <a:p>
            <a:r>
              <a:rPr lang="en-US" dirty="0">
                <a:solidFill>
                  <a:schemeClr val="bg1"/>
                </a:solidFill>
              </a:rPr>
              <a:t>Dept. of AIML</a:t>
            </a:r>
          </a:p>
        </p:txBody>
      </p:sp>
      <p:sp>
        <p:nvSpPr>
          <p:cNvPr id="9" name="TextBox 8"/>
          <p:cNvSpPr txBox="1"/>
          <p:nvPr/>
        </p:nvSpPr>
        <p:spPr>
          <a:xfrm>
            <a:off x="8079288" y="3817425"/>
            <a:ext cx="212942" cy="307777"/>
          </a:xfrm>
          <a:prstGeom prst="rect">
            <a:avLst/>
          </a:prstGeom>
          <a:noFill/>
        </p:spPr>
        <p:txBody>
          <a:bodyPr wrap="square" rtlCol="0">
            <a:spAutoFit/>
          </a:bodyPr>
          <a:lstStyle/>
          <a:p>
            <a:endParaRPr lang="en-US" dirty="0"/>
          </a:p>
        </p:txBody>
      </p:sp>
      <p:sp>
        <p:nvSpPr>
          <p:cNvPr id="12" name="TextBox 11"/>
          <p:cNvSpPr txBox="1"/>
          <p:nvPr/>
        </p:nvSpPr>
        <p:spPr>
          <a:xfrm>
            <a:off x="6250488" y="4484318"/>
            <a:ext cx="225468" cy="307777"/>
          </a:xfrm>
          <a:prstGeom prst="rect">
            <a:avLst/>
          </a:prstGeom>
          <a:solidFill>
            <a:schemeClr val="bg1"/>
          </a:solidFill>
        </p:spPr>
        <p:txBody>
          <a:bodyPr wrap="square" rtlCol="0">
            <a:spAutoFit/>
          </a:bodyPr>
          <a:lstStyle/>
          <a:p>
            <a:endParaRPr lang="en-US" dirty="0"/>
          </a:p>
        </p:txBody>
      </p:sp>
      <p:sp>
        <p:nvSpPr>
          <p:cNvPr id="10" name="TextBox 9"/>
          <p:cNvSpPr txBox="1"/>
          <p:nvPr/>
        </p:nvSpPr>
        <p:spPr>
          <a:xfrm>
            <a:off x="9908088" y="3294345"/>
            <a:ext cx="263046" cy="307777"/>
          </a:xfrm>
          <a:prstGeom prst="rect">
            <a:avLst/>
          </a:prstGeom>
          <a:solidFill>
            <a:schemeClr val="bg1"/>
          </a:solidFill>
        </p:spPr>
        <p:txBody>
          <a:bodyPr wrap="square" rtlCol="0">
            <a:spAutoFit/>
          </a:bodyPr>
          <a:lstStyle/>
          <a:p>
            <a:endParaRPr lang="en-US" dirty="0"/>
          </a:p>
        </p:txBody>
      </p:sp>
      <p:sp>
        <p:nvSpPr>
          <p:cNvPr id="2" name="Rectangle 1"/>
          <p:cNvSpPr/>
          <p:nvPr/>
        </p:nvSpPr>
        <p:spPr>
          <a:xfrm>
            <a:off x="2935265" y="1401519"/>
            <a:ext cx="8551101" cy="3083921"/>
          </a:xfrm>
          <a:prstGeom prst="rect">
            <a:avLst/>
          </a:prstGeom>
        </p:spPr>
        <p:txBody>
          <a:bodyPr wrap="square">
            <a:spAutoFit/>
          </a:bodyPr>
          <a:lstStyle/>
          <a:p>
            <a:pPr marL="342900" indent="-342900" eaLnBrk="1" hangingPunct="1">
              <a:lnSpc>
                <a:spcPct val="90000"/>
              </a:lnSpc>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An alternate form of INSERT specifies explicitly the attribute names that correspond to the values in the new tuple</a:t>
            </a:r>
          </a:p>
          <a:p>
            <a:pPr marL="342900" indent="-342900" eaLnBrk="1" hangingPunct="1">
              <a:lnSpc>
                <a:spcPct val="90000"/>
              </a:lnSpc>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Attributes with NULL values can be left out</a:t>
            </a:r>
          </a:p>
          <a:p>
            <a:pPr marL="342900" indent="-342900" eaLnBrk="1" hangingPunct="1">
              <a:lnSpc>
                <a:spcPct val="90000"/>
              </a:lnSpc>
              <a:buFont typeface="Wingdings" panose="05000000000000000000" pitchFamily="2" charset="2"/>
              <a:buChar char="§"/>
            </a:pPr>
            <a:r>
              <a:rPr lang="en-US" sz="2400" b="1" u="sng" dirty="0">
                <a:solidFill>
                  <a:srgbClr val="C00000"/>
                </a:solidFill>
                <a:latin typeface="Times New Roman" panose="02020603050405020304" pitchFamily="18" charset="0"/>
                <a:cs typeface="Times New Roman" panose="02020603050405020304" pitchFamily="18" charset="0"/>
              </a:rPr>
              <a:t>Example:</a:t>
            </a:r>
            <a:r>
              <a:rPr lang="en-US" sz="2400" dirty="0">
                <a:latin typeface="Times New Roman" panose="02020603050405020304" pitchFamily="18" charset="0"/>
                <a:cs typeface="Times New Roman" panose="02020603050405020304" pitchFamily="18" charset="0"/>
              </a:rPr>
              <a:t> Insert a tuple for a new EMPLOYEE for whom we only know the FNAME, LNAME, and SSN attributes.</a:t>
            </a:r>
            <a:br>
              <a:rPr lang="en-US" sz="2400" dirty="0">
                <a:latin typeface="Times New Roman" panose="02020603050405020304" pitchFamily="18" charset="0"/>
                <a:cs typeface="Times New Roman" panose="02020603050405020304" pitchFamily="18" charset="0"/>
              </a:rPr>
            </a:br>
            <a:br>
              <a:rPr lang="en-US" sz="2400" dirty="0">
                <a:latin typeface="Times New Roman" panose="02020603050405020304" pitchFamily="18" charset="0"/>
                <a:cs typeface="Times New Roman" panose="02020603050405020304" pitchFamily="18" charset="0"/>
              </a:rPr>
            </a:br>
            <a:r>
              <a:rPr lang="en-US" sz="2400" b="1" dirty="0">
                <a:latin typeface="Times New Roman" panose="02020603050405020304" pitchFamily="18" charset="0"/>
                <a:cs typeface="Times New Roman" panose="02020603050405020304" pitchFamily="18" charset="0"/>
              </a:rPr>
              <a:t>U1A:  INSERT INTO EMPLOYEE (FNAME, LNAME, SSN)</a:t>
            </a:r>
            <a:br>
              <a:rPr lang="en-US" sz="2400" b="1" dirty="0">
                <a:latin typeface="Times New Roman" panose="02020603050405020304" pitchFamily="18" charset="0"/>
                <a:cs typeface="Times New Roman" panose="02020603050405020304" pitchFamily="18" charset="0"/>
              </a:rPr>
            </a:br>
            <a:r>
              <a:rPr lang="en-US" sz="2400" b="1" dirty="0">
                <a:latin typeface="Times New Roman" panose="02020603050405020304" pitchFamily="18" charset="0"/>
                <a:cs typeface="Times New Roman" panose="02020603050405020304" pitchFamily="18" charset="0"/>
              </a:rPr>
              <a:t>	VALUES ('Richard', 'Marini', '653298653')</a:t>
            </a:r>
            <a:endParaRPr lang="en-US"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5831304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79684" y="3817425"/>
            <a:ext cx="1379096" cy="307777"/>
          </a:xfrm>
          <a:prstGeom prst="rect">
            <a:avLst/>
          </a:prstGeom>
          <a:solidFill>
            <a:schemeClr val="bg2"/>
          </a:solidFill>
        </p:spPr>
        <p:txBody>
          <a:bodyPr wrap="square" rtlCol="0">
            <a:spAutoFit/>
          </a:bodyPr>
          <a:lstStyle/>
          <a:p>
            <a:r>
              <a:rPr lang="en-US" dirty="0">
                <a:solidFill>
                  <a:schemeClr val="bg1"/>
                </a:solidFill>
              </a:rPr>
              <a:t>Dept. of AIML</a:t>
            </a:r>
          </a:p>
        </p:txBody>
      </p:sp>
      <p:sp>
        <p:nvSpPr>
          <p:cNvPr id="9" name="TextBox 8"/>
          <p:cNvSpPr txBox="1"/>
          <p:nvPr/>
        </p:nvSpPr>
        <p:spPr>
          <a:xfrm>
            <a:off x="8079288" y="3817425"/>
            <a:ext cx="212942" cy="307777"/>
          </a:xfrm>
          <a:prstGeom prst="rect">
            <a:avLst/>
          </a:prstGeom>
          <a:noFill/>
        </p:spPr>
        <p:txBody>
          <a:bodyPr wrap="square" rtlCol="0">
            <a:spAutoFit/>
          </a:bodyPr>
          <a:lstStyle/>
          <a:p>
            <a:endParaRPr lang="en-US" dirty="0"/>
          </a:p>
        </p:txBody>
      </p:sp>
      <p:sp>
        <p:nvSpPr>
          <p:cNvPr id="12" name="TextBox 11"/>
          <p:cNvSpPr txBox="1"/>
          <p:nvPr/>
        </p:nvSpPr>
        <p:spPr>
          <a:xfrm>
            <a:off x="6250488" y="4484318"/>
            <a:ext cx="225468" cy="307777"/>
          </a:xfrm>
          <a:prstGeom prst="rect">
            <a:avLst/>
          </a:prstGeom>
          <a:solidFill>
            <a:schemeClr val="bg1"/>
          </a:solidFill>
        </p:spPr>
        <p:txBody>
          <a:bodyPr wrap="square" rtlCol="0">
            <a:spAutoFit/>
          </a:bodyPr>
          <a:lstStyle/>
          <a:p>
            <a:endParaRPr lang="en-US" dirty="0"/>
          </a:p>
        </p:txBody>
      </p:sp>
      <p:sp>
        <p:nvSpPr>
          <p:cNvPr id="10" name="TextBox 9"/>
          <p:cNvSpPr txBox="1"/>
          <p:nvPr/>
        </p:nvSpPr>
        <p:spPr>
          <a:xfrm>
            <a:off x="9908088" y="3294345"/>
            <a:ext cx="263046" cy="307777"/>
          </a:xfrm>
          <a:prstGeom prst="rect">
            <a:avLst/>
          </a:prstGeom>
          <a:solidFill>
            <a:schemeClr val="bg1"/>
          </a:solidFill>
        </p:spPr>
        <p:txBody>
          <a:bodyPr wrap="square" rtlCol="0">
            <a:spAutoFit/>
          </a:bodyPr>
          <a:lstStyle/>
          <a:p>
            <a:endParaRPr lang="en-US" dirty="0"/>
          </a:p>
        </p:txBody>
      </p:sp>
      <p:sp>
        <p:nvSpPr>
          <p:cNvPr id="2" name="Rectangle 1"/>
          <p:cNvSpPr/>
          <p:nvPr/>
        </p:nvSpPr>
        <p:spPr>
          <a:xfrm>
            <a:off x="2885159" y="1118384"/>
            <a:ext cx="8488473" cy="3083921"/>
          </a:xfrm>
          <a:prstGeom prst="rect">
            <a:avLst/>
          </a:prstGeom>
        </p:spPr>
        <p:txBody>
          <a:bodyPr wrap="square">
            <a:spAutoFit/>
          </a:bodyPr>
          <a:lstStyle/>
          <a:p>
            <a:pPr marL="342900" indent="-342900" eaLnBrk="1" hangingPunct="1">
              <a:lnSpc>
                <a:spcPct val="90000"/>
              </a:lnSpc>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Removes tuples from a relation</a:t>
            </a:r>
          </a:p>
          <a:p>
            <a:pPr marL="342900" indent="-342900" eaLnBrk="1" hangingPunct="1">
              <a:lnSpc>
                <a:spcPct val="90000"/>
              </a:lnSpc>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Includes a WHERE-clause to select the tuples to be deleted</a:t>
            </a:r>
          </a:p>
          <a:p>
            <a:pPr marL="342900" indent="-342900" eaLnBrk="1" hangingPunct="1">
              <a:lnSpc>
                <a:spcPct val="90000"/>
              </a:lnSpc>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Tuples are deleted from only </a:t>
            </a:r>
            <a:r>
              <a:rPr lang="en-US" sz="2400" i="1" dirty="0">
                <a:latin typeface="Times New Roman" panose="02020603050405020304" pitchFamily="18" charset="0"/>
                <a:cs typeface="Times New Roman" panose="02020603050405020304" pitchFamily="18" charset="0"/>
              </a:rPr>
              <a:t>one table</a:t>
            </a:r>
            <a:r>
              <a:rPr lang="en-US" sz="2400" dirty="0">
                <a:latin typeface="Times New Roman" panose="02020603050405020304" pitchFamily="18" charset="0"/>
                <a:cs typeface="Times New Roman" panose="02020603050405020304" pitchFamily="18" charset="0"/>
              </a:rPr>
              <a:t> at a time (unless CASCADE is specified on a referential integrity constraint)</a:t>
            </a:r>
          </a:p>
          <a:p>
            <a:pPr marL="342900" indent="-342900" eaLnBrk="1" hangingPunct="1">
              <a:lnSpc>
                <a:spcPct val="90000"/>
              </a:lnSpc>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A missing WHERE-clause specifies that </a:t>
            </a:r>
            <a:r>
              <a:rPr lang="en-US" sz="2400" i="1" dirty="0">
                <a:latin typeface="Times New Roman" panose="02020603050405020304" pitchFamily="18" charset="0"/>
                <a:cs typeface="Times New Roman" panose="02020603050405020304" pitchFamily="18" charset="0"/>
              </a:rPr>
              <a:t>all tuples</a:t>
            </a:r>
            <a:r>
              <a:rPr lang="en-US" sz="2400" dirty="0">
                <a:latin typeface="Times New Roman" panose="02020603050405020304" pitchFamily="18" charset="0"/>
                <a:cs typeface="Times New Roman" panose="02020603050405020304" pitchFamily="18" charset="0"/>
              </a:rPr>
              <a:t>  in the relation are to be deleted; the table then becomes an empty table</a:t>
            </a:r>
          </a:p>
          <a:p>
            <a:pPr marL="342900" indent="-342900" eaLnBrk="1" hangingPunct="1">
              <a:lnSpc>
                <a:spcPct val="90000"/>
              </a:lnSpc>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The number of tuples deleted depends on the number of tuples in the relation that satisfy the WHERE-clause</a:t>
            </a:r>
          </a:p>
          <a:p>
            <a:pPr marL="342900" indent="-342900" eaLnBrk="1" hangingPunct="1">
              <a:lnSpc>
                <a:spcPct val="90000"/>
              </a:lnSpc>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Referential integrity should be enforced</a:t>
            </a:r>
            <a:endParaRPr lang="en-US" sz="2800" dirty="0">
              <a:latin typeface="Times New Roman" panose="02020603050405020304" pitchFamily="18" charset="0"/>
              <a:cs typeface="Times New Roman" panose="02020603050405020304" pitchFamily="18" charset="0"/>
            </a:endParaRPr>
          </a:p>
        </p:txBody>
      </p:sp>
      <p:sp>
        <p:nvSpPr>
          <p:cNvPr id="3" name="TextBox 2"/>
          <p:cNvSpPr txBox="1"/>
          <p:nvPr/>
        </p:nvSpPr>
        <p:spPr>
          <a:xfrm>
            <a:off x="4916466" y="313151"/>
            <a:ext cx="3118980" cy="523220"/>
          </a:xfrm>
          <a:prstGeom prst="rect">
            <a:avLst/>
          </a:prstGeom>
          <a:noFill/>
        </p:spPr>
        <p:txBody>
          <a:bodyPr wrap="square" rtlCol="0">
            <a:spAutoFit/>
          </a:bodyPr>
          <a:lstStyle/>
          <a:p>
            <a:pPr algn="ctr"/>
            <a:r>
              <a:rPr lang="en-US" sz="2800" b="1" dirty="0">
                <a:solidFill>
                  <a:schemeClr val="accent1"/>
                </a:solidFill>
                <a:latin typeface="Times New Roman" panose="02020603050405020304" pitchFamily="18" charset="0"/>
                <a:cs typeface="Times New Roman" panose="02020603050405020304" pitchFamily="18" charset="0"/>
              </a:rPr>
              <a:t>DELETE</a:t>
            </a:r>
          </a:p>
        </p:txBody>
      </p:sp>
    </p:spTree>
    <p:extLst>
      <p:ext uri="{BB962C8B-B14F-4D97-AF65-F5344CB8AC3E}">
        <p14:creationId xmlns:p14="http://schemas.microsoft.com/office/powerpoint/2010/main" val="1875669037"/>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79684" y="3817425"/>
            <a:ext cx="1379096" cy="307777"/>
          </a:xfrm>
          <a:prstGeom prst="rect">
            <a:avLst/>
          </a:prstGeom>
          <a:solidFill>
            <a:schemeClr val="bg2"/>
          </a:solidFill>
        </p:spPr>
        <p:txBody>
          <a:bodyPr wrap="square" rtlCol="0">
            <a:spAutoFit/>
          </a:bodyPr>
          <a:lstStyle/>
          <a:p>
            <a:r>
              <a:rPr lang="en-US" dirty="0">
                <a:solidFill>
                  <a:schemeClr val="bg1"/>
                </a:solidFill>
              </a:rPr>
              <a:t>Dept. of AIML</a:t>
            </a:r>
          </a:p>
        </p:txBody>
      </p:sp>
      <p:sp>
        <p:nvSpPr>
          <p:cNvPr id="9" name="TextBox 8"/>
          <p:cNvSpPr txBox="1"/>
          <p:nvPr/>
        </p:nvSpPr>
        <p:spPr>
          <a:xfrm>
            <a:off x="8079288" y="3817425"/>
            <a:ext cx="212942" cy="307777"/>
          </a:xfrm>
          <a:prstGeom prst="rect">
            <a:avLst/>
          </a:prstGeom>
          <a:noFill/>
        </p:spPr>
        <p:txBody>
          <a:bodyPr wrap="square" rtlCol="0">
            <a:spAutoFit/>
          </a:bodyPr>
          <a:lstStyle/>
          <a:p>
            <a:endParaRPr lang="en-US" dirty="0"/>
          </a:p>
        </p:txBody>
      </p:sp>
      <p:sp>
        <p:nvSpPr>
          <p:cNvPr id="12" name="TextBox 11"/>
          <p:cNvSpPr txBox="1"/>
          <p:nvPr/>
        </p:nvSpPr>
        <p:spPr>
          <a:xfrm>
            <a:off x="6250488" y="4484318"/>
            <a:ext cx="225468" cy="307777"/>
          </a:xfrm>
          <a:prstGeom prst="rect">
            <a:avLst/>
          </a:prstGeom>
          <a:solidFill>
            <a:schemeClr val="bg1"/>
          </a:solidFill>
        </p:spPr>
        <p:txBody>
          <a:bodyPr wrap="square" rtlCol="0">
            <a:spAutoFit/>
          </a:bodyPr>
          <a:lstStyle/>
          <a:p>
            <a:endParaRPr lang="en-US" dirty="0"/>
          </a:p>
        </p:txBody>
      </p:sp>
      <p:sp>
        <p:nvSpPr>
          <p:cNvPr id="10" name="TextBox 9"/>
          <p:cNvSpPr txBox="1"/>
          <p:nvPr/>
        </p:nvSpPr>
        <p:spPr>
          <a:xfrm>
            <a:off x="9908088" y="3294345"/>
            <a:ext cx="263046" cy="307777"/>
          </a:xfrm>
          <a:prstGeom prst="rect">
            <a:avLst/>
          </a:prstGeom>
          <a:solidFill>
            <a:schemeClr val="bg1"/>
          </a:solidFill>
        </p:spPr>
        <p:txBody>
          <a:bodyPr wrap="square" rtlCol="0">
            <a:spAutoFit/>
          </a:bodyPr>
          <a:lstStyle/>
          <a:p>
            <a:endParaRPr lang="en-US" dirty="0"/>
          </a:p>
        </p:txBody>
      </p:sp>
      <p:sp>
        <p:nvSpPr>
          <p:cNvPr id="2" name="Rectangle 1"/>
          <p:cNvSpPr/>
          <p:nvPr/>
        </p:nvSpPr>
        <p:spPr>
          <a:xfrm>
            <a:off x="2885159" y="1118384"/>
            <a:ext cx="8488473" cy="4081117"/>
          </a:xfrm>
          <a:prstGeom prst="rect">
            <a:avLst/>
          </a:prstGeom>
        </p:spPr>
        <p:txBody>
          <a:bodyPr wrap="square">
            <a:spAutoFit/>
          </a:bodyPr>
          <a:lstStyle/>
          <a:p>
            <a:pPr eaLnBrk="1" hangingPunct="1">
              <a:lnSpc>
                <a:spcPct val="90000"/>
              </a:lnSpc>
            </a:pPr>
            <a:r>
              <a:rPr lang="en-US" sz="2400" b="1" u="sng" dirty="0">
                <a:solidFill>
                  <a:srgbClr val="C00000"/>
                </a:solidFill>
                <a:latin typeface="Times New Roman" panose="02020603050405020304" pitchFamily="18" charset="0"/>
                <a:cs typeface="Times New Roman" panose="02020603050405020304" pitchFamily="18" charset="0"/>
              </a:rPr>
              <a:t>Examples:</a:t>
            </a:r>
            <a:br>
              <a:rPr lang="en-US" sz="2400" u="sng" dirty="0">
                <a:latin typeface="Times New Roman" panose="02020603050405020304" pitchFamily="18" charset="0"/>
                <a:cs typeface="Times New Roman" panose="02020603050405020304" pitchFamily="18" charset="0"/>
              </a:rPr>
            </a:br>
            <a:r>
              <a:rPr lang="en-US" sz="2400" b="1" dirty="0">
                <a:latin typeface="Times New Roman" panose="02020603050405020304" pitchFamily="18" charset="0"/>
                <a:cs typeface="Times New Roman" panose="02020603050405020304" pitchFamily="18" charset="0"/>
              </a:rPr>
              <a:t>U4A:	DELETE FROM EMPLOYEE WHERE		LNAME='Brown’</a:t>
            </a:r>
            <a:br>
              <a:rPr lang="en-US" sz="2400" b="1" dirty="0">
                <a:latin typeface="Times New Roman" panose="02020603050405020304" pitchFamily="18" charset="0"/>
                <a:cs typeface="Times New Roman" panose="02020603050405020304" pitchFamily="18" charset="0"/>
              </a:rPr>
            </a:br>
            <a:br>
              <a:rPr lang="en-US" sz="2400" b="1" dirty="0">
                <a:latin typeface="Times New Roman" panose="02020603050405020304" pitchFamily="18" charset="0"/>
                <a:cs typeface="Times New Roman" panose="02020603050405020304" pitchFamily="18" charset="0"/>
              </a:rPr>
            </a:br>
            <a:r>
              <a:rPr lang="en-US" sz="2400" b="1" dirty="0">
                <a:latin typeface="Times New Roman" panose="02020603050405020304" pitchFamily="18" charset="0"/>
                <a:cs typeface="Times New Roman" panose="02020603050405020304" pitchFamily="18" charset="0"/>
              </a:rPr>
              <a:t>U4B:	DELETE FROM EMPLOYEE WHERE 	SSN='123456789’</a:t>
            </a:r>
            <a:br>
              <a:rPr lang="en-US" sz="2400" b="1" dirty="0">
                <a:latin typeface="Times New Roman" panose="02020603050405020304" pitchFamily="18" charset="0"/>
                <a:cs typeface="Times New Roman" panose="02020603050405020304" pitchFamily="18" charset="0"/>
              </a:rPr>
            </a:br>
            <a:br>
              <a:rPr lang="en-US" sz="2400" b="1" dirty="0">
                <a:latin typeface="Times New Roman" panose="02020603050405020304" pitchFamily="18" charset="0"/>
                <a:cs typeface="Times New Roman" panose="02020603050405020304" pitchFamily="18" charset="0"/>
              </a:rPr>
            </a:br>
            <a:r>
              <a:rPr lang="en-US" sz="2400" b="1" dirty="0">
                <a:latin typeface="Times New Roman" panose="02020603050405020304" pitchFamily="18" charset="0"/>
                <a:cs typeface="Times New Roman" panose="02020603050405020304" pitchFamily="18" charset="0"/>
              </a:rPr>
              <a:t>U4C:	DELETE FROM EMPLOYEE WHERE DNO IN			(SELECT DNUMBER FROM DEPARTMENT</a:t>
            </a:r>
            <a:br>
              <a:rPr lang="en-US" sz="2400" b="1" dirty="0">
                <a:latin typeface="Times New Roman" panose="02020603050405020304" pitchFamily="18" charset="0"/>
                <a:cs typeface="Times New Roman" panose="02020603050405020304" pitchFamily="18" charset="0"/>
              </a:rPr>
            </a:br>
            <a:r>
              <a:rPr lang="en-US" sz="2400" b="1" dirty="0">
                <a:latin typeface="Times New Roman" panose="02020603050405020304" pitchFamily="18" charset="0"/>
                <a:cs typeface="Times New Roman" panose="02020603050405020304" pitchFamily="18" charset="0"/>
              </a:rPr>
              <a:t>	WHERE DNAME='Research')</a:t>
            </a:r>
            <a:br>
              <a:rPr lang="en-US" sz="2400" b="1" dirty="0">
                <a:latin typeface="Times New Roman" panose="02020603050405020304" pitchFamily="18" charset="0"/>
                <a:cs typeface="Times New Roman" panose="02020603050405020304" pitchFamily="18" charset="0"/>
              </a:rPr>
            </a:br>
            <a:br>
              <a:rPr lang="en-US" sz="2400" b="1" dirty="0">
                <a:latin typeface="Times New Roman" panose="02020603050405020304" pitchFamily="18" charset="0"/>
                <a:cs typeface="Times New Roman" panose="02020603050405020304" pitchFamily="18" charset="0"/>
              </a:rPr>
            </a:br>
            <a:r>
              <a:rPr lang="en-US" sz="2400" b="1" dirty="0">
                <a:latin typeface="Times New Roman" panose="02020603050405020304" pitchFamily="18" charset="0"/>
                <a:cs typeface="Times New Roman" panose="02020603050405020304" pitchFamily="18" charset="0"/>
              </a:rPr>
              <a:t>U4D:	DELETE FROM EMPLOYEE</a:t>
            </a:r>
            <a:endParaRPr lang="en-US" sz="2800" b="1" dirty="0">
              <a:latin typeface="Times New Roman" panose="02020603050405020304" pitchFamily="18" charset="0"/>
              <a:cs typeface="Times New Roman" panose="02020603050405020304" pitchFamily="18" charset="0"/>
            </a:endParaRPr>
          </a:p>
        </p:txBody>
      </p:sp>
      <p:sp>
        <p:nvSpPr>
          <p:cNvPr id="3" name="TextBox 2"/>
          <p:cNvSpPr txBox="1"/>
          <p:nvPr/>
        </p:nvSpPr>
        <p:spPr>
          <a:xfrm>
            <a:off x="4916466" y="288099"/>
            <a:ext cx="3118980" cy="523220"/>
          </a:xfrm>
          <a:prstGeom prst="rect">
            <a:avLst/>
          </a:prstGeom>
          <a:noFill/>
        </p:spPr>
        <p:txBody>
          <a:bodyPr wrap="square" rtlCol="0">
            <a:spAutoFit/>
          </a:bodyPr>
          <a:lstStyle/>
          <a:p>
            <a:pPr algn="ctr"/>
            <a:r>
              <a:rPr lang="en-US" sz="2800" b="1" dirty="0">
                <a:solidFill>
                  <a:schemeClr val="accent1"/>
                </a:solidFill>
                <a:latin typeface="Times New Roman" panose="02020603050405020304" pitchFamily="18" charset="0"/>
                <a:cs typeface="Times New Roman" panose="02020603050405020304" pitchFamily="18" charset="0"/>
              </a:rPr>
              <a:t>DELETE</a:t>
            </a:r>
          </a:p>
        </p:txBody>
      </p:sp>
    </p:spTree>
    <p:extLst>
      <p:ext uri="{BB962C8B-B14F-4D97-AF65-F5344CB8AC3E}">
        <p14:creationId xmlns:p14="http://schemas.microsoft.com/office/powerpoint/2010/main" val="340568602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79684" y="3817425"/>
            <a:ext cx="1379096" cy="307777"/>
          </a:xfrm>
          <a:prstGeom prst="rect">
            <a:avLst/>
          </a:prstGeom>
          <a:solidFill>
            <a:schemeClr val="bg2"/>
          </a:solidFill>
        </p:spPr>
        <p:txBody>
          <a:bodyPr wrap="square" rtlCol="0">
            <a:spAutoFit/>
          </a:bodyPr>
          <a:lstStyle/>
          <a:p>
            <a:r>
              <a:rPr lang="en-US" dirty="0">
                <a:solidFill>
                  <a:schemeClr val="bg1"/>
                </a:solidFill>
              </a:rPr>
              <a:t>Dept. of AIML</a:t>
            </a:r>
          </a:p>
        </p:txBody>
      </p:sp>
      <p:sp>
        <p:nvSpPr>
          <p:cNvPr id="9" name="TextBox 8"/>
          <p:cNvSpPr txBox="1"/>
          <p:nvPr/>
        </p:nvSpPr>
        <p:spPr>
          <a:xfrm>
            <a:off x="8079288" y="3817425"/>
            <a:ext cx="212942" cy="307777"/>
          </a:xfrm>
          <a:prstGeom prst="rect">
            <a:avLst/>
          </a:prstGeom>
          <a:noFill/>
        </p:spPr>
        <p:txBody>
          <a:bodyPr wrap="square" rtlCol="0">
            <a:spAutoFit/>
          </a:bodyPr>
          <a:lstStyle/>
          <a:p>
            <a:endParaRPr lang="en-US" dirty="0"/>
          </a:p>
        </p:txBody>
      </p:sp>
      <p:sp>
        <p:nvSpPr>
          <p:cNvPr id="12" name="TextBox 11"/>
          <p:cNvSpPr txBox="1"/>
          <p:nvPr/>
        </p:nvSpPr>
        <p:spPr>
          <a:xfrm>
            <a:off x="6250488" y="4484318"/>
            <a:ext cx="225468" cy="307777"/>
          </a:xfrm>
          <a:prstGeom prst="rect">
            <a:avLst/>
          </a:prstGeom>
          <a:solidFill>
            <a:schemeClr val="bg1"/>
          </a:solidFill>
        </p:spPr>
        <p:txBody>
          <a:bodyPr wrap="square" rtlCol="0">
            <a:spAutoFit/>
          </a:bodyPr>
          <a:lstStyle/>
          <a:p>
            <a:endParaRPr lang="en-US" dirty="0"/>
          </a:p>
        </p:txBody>
      </p:sp>
      <p:sp>
        <p:nvSpPr>
          <p:cNvPr id="10" name="TextBox 9"/>
          <p:cNvSpPr txBox="1"/>
          <p:nvPr/>
        </p:nvSpPr>
        <p:spPr>
          <a:xfrm>
            <a:off x="9908088" y="3294345"/>
            <a:ext cx="263046" cy="307777"/>
          </a:xfrm>
          <a:prstGeom prst="rect">
            <a:avLst/>
          </a:prstGeom>
          <a:solidFill>
            <a:schemeClr val="bg1"/>
          </a:solidFill>
        </p:spPr>
        <p:txBody>
          <a:bodyPr wrap="square" rtlCol="0">
            <a:spAutoFit/>
          </a:bodyPr>
          <a:lstStyle/>
          <a:p>
            <a:endParaRPr lang="en-US" dirty="0"/>
          </a:p>
        </p:txBody>
      </p:sp>
      <p:sp>
        <p:nvSpPr>
          <p:cNvPr id="2" name="Rectangle 1"/>
          <p:cNvSpPr/>
          <p:nvPr/>
        </p:nvSpPr>
        <p:spPr>
          <a:xfrm>
            <a:off x="3047997" y="1816878"/>
            <a:ext cx="8488473" cy="2308324"/>
          </a:xfrm>
          <a:prstGeom prst="rect">
            <a:avLst/>
          </a:prstGeom>
        </p:spPr>
        <p:txBody>
          <a:bodyPr wrap="square">
            <a:spAutoFit/>
          </a:bodyPr>
          <a:lstStyle/>
          <a:p>
            <a:pPr marL="342900" indent="-342900" eaLnBrk="1" hangingPunct="1">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Used to modify attribute values of one or more selected tuples</a:t>
            </a:r>
          </a:p>
          <a:p>
            <a:pPr marL="342900" indent="-342900" eaLnBrk="1" hangingPunct="1">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A WHERE-clause selects the tuples to be modified</a:t>
            </a:r>
          </a:p>
          <a:p>
            <a:pPr marL="342900" indent="-342900" eaLnBrk="1" hangingPunct="1">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An additional SET-clause specifies the attributes to be modified and their new values</a:t>
            </a:r>
          </a:p>
          <a:p>
            <a:pPr marL="342900" indent="-342900" eaLnBrk="1" hangingPunct="1">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Each command modifies tuples </a:t>
            </a:r>
            <a:r>
              <a:rPr lang="en-US" sz="2400" i="1" dirty="0">
                <a:latin typeface="Times New Roman" panose="02020603050405020304" pitchFamily="18" charset="0"/>
                <a:cs typeface="Times New Roman" panose="02020603050405020304" pitchFamily="18" charset="0"/>
              </a:rPr>
              <a:t>in the same relation</a:t>
            </a:r>
          </a:p>
          <a:p>
            <a:pPr marL="342900" indent="-342900" eaLnBrk="1" hangingPunct="1">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Referential integrity should be enforced</a:t>
            </a:r>
            <a:endParaRPr lang="en-US" sz="2400" i="1" dirty="0">
              <a:latin typeface="Times New Roman" panose="02020603050405020304" pitchFamily="18" charset="0"/>
              <a:cs typeface="Times New Roman" panose="02020603050405020304" pitchFamily="18" charset="0"/>
            </a:endParaRPr>
          </a:p>
        </p:txBody>
      </p:sp>
      <p:sp>
        <p:nvSpPr>
          <p:cNvPr id="3" name="TextBox 2"/>
          <p:cNvSpPr txBox="1"/>
          <p:nvPr/>
        </p:nvSpPr>
        <p:spPr>
          <a:xfrm>
            <a:off x="4916466" y="313151"/>
            <a:ext cx="3118980" cy="523220"/>
          </a:xfrm>
          <a:prstGeom prst="rect">
            <a:avLst/>
          </a:prstGeom>
          <a:noFill/>
        </p:spPr>
        <p:txBody>
          <a:bodyPr wrap="square" rtlCol="0">
            <a:spAutoFit/>
          </a:bodyPr>
          <a:lstStyle/>
          <a:p>
            <a:pPr algn="ctr"/>
            <a:r>
              <a:rPr lang="en-US" sz="2800" b="1" dirty="0">
                <a:solidFill>
                  <a:schemeClr val="accent1"/>
                </a:solidFill>
                <a:latin typeface="Times New Roman" panose="02020603050405020304" pitchFamily="18" charset="0"/>
                <a:cs typeface="Times New Roman" panose="02020603050405020304" pitchFamily="18" charset="0"/>
              </a:rPr>
              <a:t>UPDATE</a:t>
            </a:r>
          </a:p>
        </p:txBody>
      </p:sp>
    </p:spTree>
    <p:extLst>
      <p:ext uri="{BB962C8B-B14F-4D97-AF65-F5344CB8AC3E}">
        <p14:creationId xmlns:p14="http://schemas.microsoft.com/office/powerpoint/2010/main" val="3814813085"/>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79684" y="3817425"/>
            <a:ext cx="1379096" cy="307777"/>
          </a:xfrm>
          <a:prstGeom prst="rect">
            <a:avLst/>
          </a:prstGeom>
          <a:solidFill>
            <a:schemeClr val="bg2"/>
          </a:solidFill>
        </p:spPr>
        <p:txBody>
          <a:bodyPr wrap="square" rtlCol="0">
            <a:spAutoFit/>
          </a:bodyPr>
          <a:lstStyle/>
          <a:p>
            <a:r>
              <a:rPr lang="en-US" dirty="0">
                <a:solidFill>
                  <a:schemeClr val="bg1"/>
                </a:solidFill>
              </a:rPr>
              <a:t>Dept. of AIML</a:t>
            </a:r>
          </a:p>
        </p:txBody>
      </p:sp>
      <p:sp>
        <p:nvSpPr>
          <p:cNvPr id="9" name="TextBox 8"/>
          <p:cNvSpPr txBox="1"/>
          <p:nvPr/>
        </p:nvSpPr>
        <p:spPr>
          <a:xfrm>
            <a:off x="8079288" y="3817425"/>
            <a:ext cx="212942" cy="307777"/>
          </a:xfrm>
          <a:prstGeom prst="rect">
            <a:avLst/>
          </a:prstGeom>
          <a:noFill/>
        </p:spPr>
        <p:txBody>
          <a:bodyPr wrap="square" rtlCol="0">
            <a:spAutoFit/>
          </a:bodyPr>
          <a:lstStyle/>
          <a:p>
            <a:endParaRPr lang="en-US" dirty="0"/>
          </a:p>
        </p:txBody>
      </p:sp>
      <p:sp>
        <p:nvSpPr>
          <p:cNvPr id="12" name="TextBox 11"/>
          <p:cNvSpPr txBox="1"/>
          <p:nvPr/>
        </p:nvSpPr>
        <p:spPr>
          <a:xfrm>
            <a:off x="6250488" y="4484318"/>
            <a:ext cx="225468" cy="307777"/>
          </a:xfrm>
          <a:prstGeom prst="rect">
            <a:avLst/>
          </a:prstGeom>
          <a:solidFill>
            <a:schemeClr val="bg1"/>
          </a:solidFill>
        </p:spPr>
        <p:txBody>
          <a:bodyPr wrap="square" rtlCol="0">
            <a:spAutoFit/>
          </a:bodyPr>
          <a:lstStyle/>
          <a:p>
            <a:endParaRPr lang="en-US" dirty="0"/>
          </a:p>
        </p:txBody>
      </p:sp>
      <p:sp>
        <p:nvSpPr>
          <p:cNvPr id="10" name="TextBox 9"/>
          <p:cNvSpPr txBox="1"/>
          <p:nvPr/>
        </p:nvSpPr>
        <p:spPr>
          <a:xfrm>
            <a:off x="9908088" y="3294345"/>
            <a:ext cx="263046" cy="307777"/>
          </a:xfrm>
          <a:prstGeom prst="rect">
            <a:avLst/>
          </a:prstGeom>
          <a:solidFill>
            <a:schemeClr val="bg1"/>
          </a:solidFill>
        </p:spPr>
        <p:txBody>
          <a:bodyPr wrap="square" rtlCol="0">
            <a:spAutoFit/>
          </a:bodyPr>
          <a:lstStyle/>
          <a:p>
            <a:endParaRPr lang="en-US" dirty="0"/>
          </a:p>
        </p:txBody>
      </p:sp>
      <p:sp>
        <p:nvSpPr>
          <p:cNvPr id="2" name="Rectangle 1"/>
          <p:cNvSpPr/>
          <p:nvPr/>
        </p:nvSpPr>
        <p:spPr>
          <a:xfrm>
            <a:off x="3047997" y="1816878"/>
            <a:ext cx="8488473" cy="2142125"/>
          </a:xfrm>
          <a:prstGeom prst="rect">
            <a:avLst/>
          </a:prstGeom>
        </p:spPr>
        <p:txBody>
          <a:bodyPr wrap="square">
            <a:spAutoFit/>
          </a:bodyPr>
          <a:lstStyle/>
          <a:p>
            <a:pPr eaLnBrk="1" hangingPunct="1">
              <a:lnSpc>
                <a:spcPct val="90000"/>
              </a:lnSpc>
            </a:pPr>
            <a:r>
              <a:rPr lang="en-US" sz="2400" b="1" u="sng" dirty="0">
                <a:solidFill>
                  <a:srgbClr val="C00000"/>
                </a:solidFill>
                <a:latin typeface="Times New Roman" panose="02020603050405020304" pitchFamily="18" charset="0"/>
                <a:cs typeface="Times New Roman" panose="02020603050405020304" pitchFamily="18" charset="0"/>
              </a:rPr>
              <a:t>Example:</a:t>
            </a:r>
            <a:r>
              <a:rPr lang="en-US" sz="2400" b="1" dirty="0">
                <a:solidFill>
                  <a:srgbClr val="C00000"/>
                </a:solidFill>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Change the location and controlling department number of project number 10 to 'Bellaire' and 5, respectively.</a:t>
            </a:r>
            <a:br>
              <a:rPr lang="en-US" sz="2400" dirty="0">
                <a:latin typeface="Times New Roman" panose="02020603050405020304" pitchFamily="18" charset="0"/>
                <a:cs typeface="Times New Roman" panose="02020603050405020304" pitchFamily="18" charset="0"/>
              </a:rPr>
            </a:br>
            <a:br>
              <a:rPr lang="en-US" sz="2400" dirty="0">
                <a:latin typeface="Times New Roman" panose="02020603050405020304" pitchFamily="18" charset="0"/>
                <a:cs typeface="Times New Roman" panose="02020603050405020304" pitchFamily="18" charset="0"/>
              </a:rPr>
            </a:br>
            <a:r>
              <a:rPr lang="en-US" sz="2400" b="1" dirty="0">
                <a:latin typeface="Times New Roman" panose="02020603050405020304" pitchFamily="18" charset="0"/>
                <a:cs typeface="Times New Roman" panose="02020603050405020304" pitchFamily="18" charset="0"/>
              </a:rPr>
              <a:t>U5:	UPDATE PROJECT SET PLOCATION = 'Bellaire', 	DNUM = 5 WHERE	PNUMBER=10</a:t>
            </a:r>
            <a:br>
              <a:rPr lang="en-US" sz="2800" b="1" dirty="0"/>
            </a:br>
            <a:endParaRPr lang="en-US" sz="2800" b="1" dirty="0"/>
          </a:p>
        </p:txBody>
      </p:sp>
      <p:sp>
        <p:nvSpPr>
          <p:cNvPr id="3" name="TextBox 2"/>
          <p:cNvSpPr txBox="1"/>
          <p:nvPr/>
        </p:nvSpPr>
        <p:spPr>
          <a:xfrm>
            <a:off x="5091831" y="293385"/>
            <a:ext cx="3118980" cy="523220"/>
          </a:xfrm>
          <a:prstGeom prst="rect">
            <a:avLst/>
          </a:prstGeom>
          <a:noFill/>
        </p:spPr>
        <p:txBody>
          <a:bodyPr wrap="square" rtlCol="0">
            <a:spAutoFit/>
          </a:bodyPr>
          <a:lstStyle/>
          <a:p>
            <a:pPr algn="ctr"/>
            <a:r>
              <a:rPr lang="en-US" sz="2800" b="1" dirty="0">
                <a:solidFill>
                  <a:schemeClr val="accent1"/>
                </a:solidFill>
                <a:latin typeface="Times New Roman" panose="02020603050405020304" pitchFamily="18" charset="0"/>
                <a:cs typeface="Times New Roman" panose="02020603050405020304" pitchFamily="18" charset="0"/>
              </a:rPr>
              <a:t>UPDATE</a:t>
            </a:r>
          </a:p>
        </p:txBody>
      </p:sp>
    </p:spTree>
    <p:extLst>
      <p:ext uri="{BB962C8B-B14F-4D97-AF65-F5344CB8AC3E}">
        <p14:creationId xmlns:p14="http://schemas.microsoft.com/office/powerpoint/2010/main" val="720996808"/>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79684" y="3817425"/>
            <a:ext cx="1379096" cy="307777"/>
          </a:xfrm>
          <a:prstGeom prst="rect">
            <a:avLst/>
          </a:prstGeom>
          <a:solidFill>
            <a:schemeClr val="bg2"/>
          </a:solidFill>
        </p:spPr>
        <p:txBody>
          <a:bodyPr wrap="square" rtlCol="0">
            <a:spAutoFit/>
          </a:bodyPr>
          <a:lstStyle/>
          <a:p>
            <a:r>
              <a:rPr lang="en-US" dirty="0">
                <a:solidFill>
                  <a:schemeClr val="bg1"/>
                </a:solidFill>
              </a:rPr>
              <a:t>Dept. of AIML</a:t>
            </a:r>
          </a:p>
        </p:txBody>
      </p:sp>
      <p:sp>
        <p:nvSpPr>
          <p:cNvPr id="9" name="TextBox 8"/>
          <p:cNvSpPr txBox="1"/>
          <p:nvPr/>
        </p:nvSpPr>
        <p:spPr>
          <a:xfrm>
            <a:off x="8079288" y="3817425"/>
            <a:ext cx="212942" cy="307777"/>
          </a:xfrm>
          <a:prstGeom prst="rect">
            <a:avLst/>
          </a:prstGeom>
          <a:noFill/>
        </p:spPr>
        <p:txBody>
          <a:bodyPr wrap="square" rtlCol="0">
            <a:spAutoFit/>
          </a:bodyPr>
          <a:lstStyle/>
          <a:p>
            <a:endParaRPr lang="en-US" dirty="0"/>
          </a:p>
        </p:txBody>
      </p:sp>
      <p:sp>
        <p:nvSpPr>
          <p:cNvPr id="12" name="TextBox 11"/>
          <p:cNvSpPr txBox="1"/>
          <p:nvPr/>
        </p:nvSpPr>
        <p:spPr>
          <a:xfrm>
            <a:off x="6250488" y="4484318"/>
            <a:ext cx="225468" cy="307777"/>
          </a:xfrm>
          <a:prstGeom prst="rect">
            <a:avLst/>
          </a:prstGeom>
          <a:solidFill>
            <a:schemeClr val="bg1"/>
          </a:solidFill>
        </p:spPr>
        <p:txBody>
          <a:bodyPr wrap="square" rtlCol="0">
            <a:spAutoFit/>
          </a:bodyPr>
          <a:lstStyle/>
          <a:p>
            <a:endParaRPr lang="en-US" dirty="0"/>
          </a:p>
        </p:txBody>
      </p:sp>
      <p:sp>
        <p:nvSpPr>
          <p:cNvPr id="10" name="TextBox 9"/>
          <p:cNvSpPr txBox="1"/>
          <p:nvPr/>
        </p:nvSpPr>
        <p:spPr>
          <a:xfrm>
            <a:off x="9908088" y="3294345"/>
            <a:ext cx="263046" cy="307777"/>
          </a:xfrm>
          <a:prstGeom prst="rect">
            <a:avLst/>
          </a:prstGeom>
          <a:solidFill>
            <a:schemeClr val="bg1"/>
          </a:solidFill>
        </p:spPr>
        <p:txBody>
          <a:bodyPr wrap="square" rtlCol="0">
            <a:spAutoFit/>
          </a:bodyPr>
          <a:lstStyle/>
          <a:p>
            <a:endParaRPr lang="en-US" dirty="0"/>
          </a:p>
        </p:txBody>
      </p:sp>
      <p:sp>
        <p:nvSpPr>
          <p:cNvPr id="2" name="Rectangle 1"/>
          <p:cNvSpPr/>
          <p:nvPr/>
        </p:nvSpPr>
        <p:spPr>
          <a:xfrm>
            <a:off x="2885158" y="1084369"/>
            <a:ext cx="8488473" cy="4801314"/>
          </a:xfrm>
          <a:prstGeom prst="rect">
            <a:avLst/>
          </a:prstGeom>
        </p:spPr>
        <p:txBody>
          <a:bodyPr wrap="square">
            <a:spAutoFit/>
          </a:bodyPr>
          <a:lstStyle/>
          <a:p>
            <a:pPr eaLnBrk="1" hangingPunct="1">
              <a:lnSpc>
                <a:spcPct val="90000"/>
              </a:lnSpc>
            </a:pPr>
            <a:r>
              <a:rPr lang="en-US" sz="2400" b="1" u="sng" dirty="0">
                <a:solidFill>
                  <a:srgbClr val="C00000"/>
                </a:solidFill>
                <a:latin typeface="Times New Roman" panose="02020603050405020304" pitchFamily="18" charset="0"/>
                <a:cs typeface="Times New Roman" panose="02020603050405020304" pitchFamily="18" charset="0"/>
              </a:rPr>
              <a:t>Example:</a:t>
            </a:r>
            <a:r>
              <a:rPr lang="en-US" sz="2400" b="1" dirty="0">
                <a:solidFill>
                  <a:srgbClr val="C00000"/>
                </a:solidFill>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Give all employees in the 'Research' department a 10% raise in salary.</a:t>
            </a:r>
            <a:br>
              <a:rPr lang="en-US" sz="2400" dirty="0">
                <a:latin typeface="Times New Roman" panose="02020603050405020304" pitchFamily="18" charset="0"/>
                <a:cs typeface="Times New Roman" panose="02020603050405020304" pitchFamily="18" charset="0"/>
              </a:rPr>
            </a:br>
            <a:br>
              <a:rPr lang="en-US" sz="2400" dirty="0">
                <a:latin typeface="Times New Roman" panose="02020603050405020304" pitchFamily="18" charset="0"/>
                <a:cs typeface="Times New Roman" panose="02020603050405020304" pitchFamily="18" charset="0"/>
              </a:rPr>
            </a:br>
            <a:r>
              <a:rPr lang="en-US" sz="2400" b="1" dirty="0">
                <a:latin typeface="Times New Roman" panose="02020603050405020304" pitchFamily="18" charset="0"/>
                <a:cs typeface="Times New Roman" panose="02020603050405020304" pitchFamily="18" charset="0"/>
              </a:rPr>
              <a:t>U6:	UPDATE EMPLOYEE SET SALARY = SALARY *1.1</a:t>
            </a:r>
            <a:br>
              <a:rPr lang="en-US" sz="2400" b="1" dirty="0">
                <a:latin typeface="Times New Roman" panose="02020603050405020304" pitchFamily="18" charset="0"/>
                <a:cs typeface="Times New Roman" panose="02020603050405020304" pitchFamily="18" charset="0"/>
              </a:rPr>
            </a:br>
            <a:r>
              <a:rPr lang="en-US" sz="2400" b="1" dirty="0">
                <a:latin typeface="Times New Roman" panose="02020603050405020304" pitchFamily="18" charset="0"/>
                <a:cs typeface="Times New Roman" panose="02020603050405020304" pitchFamily="18" charset="0"/>
              </a:rPr>
              <a:t>	WHERE DNO IN (SELECT DNUMBER FROM	DEPARTMENT WHERE DNAME='Research')</a:t>
            </a:r>
            <a:br>
              <a:rPr lang="en-US" sz="2400" b="1" dirty="0">
                <a:latin typeface="Times New Roman" panose="02020603050405020304" pitchFamily="18" charset="0"/>
                <a:cs typeface="Times New Roman" panose="02020603050405020304" pitchFamily="18" charset="0"/>
              </a:rPr>
            </a:br>
            <a:endParaRPr lang="en-US" sz="2400" b="1" dirty="0">
              <a:latin typeface="Times New Roman" panose="02020603050405020304" pitchFamily="18" charset="0"/>
              <a:cs typeface="Times New Roman" panose="02020603050405020304" pitchFamily="18" charset="0"/>
            </a:endParaRPr>
          </a:p>
          <a:p>
            <a:pPr marL="342900" indent="-342900" eaLnBrk="1" hangingPunct="1">
              <a:lnSpc>
                <a:spcPct val="90000"/>
              </a:lnSpc>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In this request, the modified SALARY value depends on the original SALARY value in each tuple</a:t>
            </a:r>
          </a:p>
          <a:p>
            <a:pPr marL="342900" indent="-342900" eaLnBrk="1" hangingPunct="1">
              <a:lnSpc>
                <a:spcPct val="90000"/>
              </a:lnSpc>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The reference to the SALARY attribute on the right of = refers to the old SALARY value before modification</a:t>
            </a:r>
          </a:p>
          <a:p>
            <a:pPr marL="342900" indent="-342900" eaLnBrk="1" hangingPunct="1">
              <a:lnSpc>
                <a:spcPct val="90000"/>
              </a:lnSpc>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The reference to the SALARY attribute on the left of = refers to the new SALARY value after modification</a:t>
            </a:r>
            <a:br>
              <a:rPr lang="en-US" sz="2400" b="1" dirty="0"/>
            </a:br>
            <a:endParaRPr lang="en-US" sz="2800" b="1" dirty="0"/>
          </a:p>
        </p:txBody>
      </p:sp>
      <p:sp>
        <p:nvSpPr>
          <p:cNvPr id="3" name="TextBox 2"/>
          <p:cNvSpPr txBox="1"/>
          <p:nvPr/>
        </p:nvSpPr>
        <p:spPr>
          <a:xfrm>
            <a:off x="5386192" y="300625"/>
            <a:ext cx="3118980" cy="523220"/>
          </a:xfrm>
          <a:prstGeom prst="rect">
            <a:avLst/>
          </a:prstGeom>
          <a:noFill/>
        </p:spPr>
        <p:txBody>
          <a:bodyPr wrap="square" rtlCol="0">
            <a:spAutoFit/>
          </a:bodyPr>
          <a:lstStyle/>
          <a:p>
            <a:pPr algn="ctr"/>
            <a:r>
              <a:rPr lang="en-US" sz="2800" b="1" dirty="0">
                <a:solidFill>
                  <a:schemeClr val="accent1"/>
                </a:solidFill>
                <a:latin typeface="Times New Roman" panose="02020603050405020304" pitchFamily="18" charset="0"/>
                <a:cs typeface="Times New Roman" panose="02020603050405020304" pitchFamily="18" charset="0"/>
              </a:rPr>
              <a:t>UPDATE</a:t>
            </a:r>
          </a:p>
        </p:txBody>
      </p:sp>
    </p:spTree>
    <p:extLst>
      <p:ext uri="{BB962C8B-B14F-4D97-AF65-F5344CB8AC3E}">
        <p14:creationId xmlns:p14="http://schemas.microsoft.com/office/powerpoint/2010/main" val="5384377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79684" y="3817425"/>
            <a:ext cx="1379096" cy="307777"/>
          </a:xfrm>
          <a:prstGeom prst="rect">
            <a:avLst/>
          </a:prstGeom>
          <a:solidFill>
            <a:schemeClr val="bg2"/>
          </a:solidFill>
        </p:spPr>
        <p:txBody>
          <a:bodyPr wrap="square" rtlCol="0">
            <a:spAutoFit/>
          </a:bodyPr>
          <a:lstStyle/>
          <a:p>
            <a:r>
              <a:rPr lang="en-US" dirty="0">
                <a:solidFill>
                  <a:schemeClr val="bg1"/>
                </a:solidFill>
              </a:rPr>
              <a:t>Dept. of AIML</a:t>
            </a:r>
          </a:p>
        </p:txBody>
      </p:sp>
      <p:sp>
        <p:nvSpPr>
          <p:cNvPr id="3" name="Rectangle 2"/>
          <p:cNvSpPr/>
          <p:nvPr/>
        </p:nvSpPr>
        <p:spPr>
          <a:xfrm>
            <a:off x="3115108" y="1707803"/>
            <a:ext cx="8792874" cy="3785652"/>
          </a:xfrm>
          <a:prstGeom prst="rect">
            <a:avLst/>
          </a:prstGeom>
        </p:spPr>
        <p:txBody>
          <a:bodyPr wrap="square">
            <a:spAutoFit/>
          </a:bodyPr>
          <a:lstStyle/>
          <a:p>
            <a:pPr marL="342900" indent="-342900">
              <a:buFont typeface="Wingdings" panose="05000000000000000000" pitchFamily="2" charset="2"/>
              <a:buChar char="§"/>
            </a:pPr>
            <a:r>
              <a:rPr lang="en-US" sz="2400" b="1" dirty="0">
                <a:latin typeface="Times New Roman" panose="02020603050405020304" pitchFamily="18" charset="0"/>
                <a:cs typeface="Times New Roman" panose="02020603050405020304" pitchFamily="18" charset="0"/>
              </a:rPr>
              <a:t>The insert anomaly</a:t>
            </a:r>
            <a:r>
              <a:rPr lang="en-US" sz="2400" dirty="0">
                <a:latin typeface="Times New Roman" panose="02020603050405020304" pitchFamily="18" charset="0"/>
                <a:cs typeface="Times New Roman" panose="02020603050405020304" pitchFamily="18" charset="0"/>
              </a:rPr>
              <a:t>: </a:t>
            </a:r>
            <a:r>
              <a:rPr lang="en-US" sz="2400" b="1" dirty="0">
                <a:solidFill>
                  <a:srgbClr val="C00000"/>
                </a:solidFill>
                <a:latin typeface="Times New Roman" panose="02020603050405020304" pitchFamily="18" charset="0"/>
                <a:cs typeface="Times New Roman" panose="02020603050405020304" pitchFamily="18" charset="0"/>
              </a:rPr>
              <a:t>refers to a situation where in one cannot insert a new tuple into a relation because of an artificial dependency on another relation. </a:t>
            </a:r>
          </a:p>
          <a:p>
            <a:pPr marL="342900" indent="-342900">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Consider the relation: – EMP_PROJ(</a:t>
            </a:r>
            <a:r>
              <a:rPr lang="en-US" sz="2400" dirty="0" err="1">
                <a:latin typeface="Times New Roman" panose="02020603050405020304" pitchFamily="18" charset="0"/>
                <a:cs typeface="Times New Roman" panose="02020603050405020304" pitchFamily="18" charset="0"/>
              </a:rPr>
              <a:t>Emp</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Proj</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Ename</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Pname</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No_hours</a:t>
            </a:r>
            <a:r>
              <a:rPr lang="en-US" sz="2400" dirty="0">
                <a:latin typeface="Times New Roman" panose="02020603050405020304" pitchFamily="18" charset="0"/>
                <a:cs typeface="Times New Roman" panose="02020603050405020304" pitchFamily="18" charset="0"/>
              </a:rPr>
              <a:t>) </a:t>
            </a:r>
          </a:p>
          <a:p>
            <a:pPr marL="342900" indent="-342900">
              <a:buFont typeface="Wingdings" panose="05000000000000000000" pitchFamily="2" charset="2"/>
              <a:buChar char="§"/>
            </a:pPr>
            <a:r>
              <a:rPr lang="en-US" sz="2400" b="1" dirty="0">
                <a:latin typeface="Times New Roman" panose="02020603050405020304" pitchFamily="18" charset="0"/>
                <a:cs typeface="Times New Roman" panose="02020603050405020304" pitchFamily="18" charset="0"/>
              </a:rPr>
              <a:t>Insert Anomaly: </a:t>
            </a:r>
          </a:p>
          <a:p>
            <a:pPr marL="342900" indent="-342900">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 Cannot insert a project unless an employee is assigned to it. Conversely </a:t>
            </a:r>
          </a:p>
          <a:p>
            <a:pPr marL="342900" indent="-342900">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 Cannot insert an employee unless an he/she is assigned to a project.</a:t>
            </a:r>
            <a:endParaRPr lang="en-US" sz="2400" dirty="0">
              <a:solidFill>
                <a:schemeClr val="tx1"/>
              </a:solidFill>
              <a:latin typeface="Times New Roman" panose="02020603050405020304" pitchFamily="18" charset="0"/>
              <a:cs typeface="Times New Roman" panose="02020603050405020304" pitchFamily="18" charset="0"/>
            </a:endParaRPr>
          </a:p>
        </p:txBody>
      </p:sp>
      <p:sp>
        <p:nvSpPr>
          <p:cNvPr id="6" name="TextBox 5"/>
          <p:cNvSpPr txBox="1"/>
          <p:nvPr/>
        </p:nvSpPr>
        <p:spPr>
          <a:xfrm>
            <a:off x="4675909" y="457200"/>
            <a:ext cx="3730336" cy="584775"/>
          </a:xfrm>
          <a:prstGeom prst="rect">
            <a:avLst/>
          </a:prstGeom>
          <a:noFill/>
        </p:spPr>
        <p:txBody>
          <a:bodyPr wrap="square" rtlCol="0">
            <a:spAutoFit/>
          </a:bodyPr>
          <a:lstStyle/>
          <a:p>
            <a:pPr algn="ctr"/>
            <a:r>
              <a:rPr lang="en-US" sz="3200" b="1" dirty="0">
                <a:latin typeface="Times New Roman" panose="02020603050405020304" pitchFamily="18" charset="0"/>
                <a:cs typeface="Times New Roman" panose="02020603050405020304" pitchFamily="18" charset="0"/>
              </a:rPr>
              <a:t>Insert anomaly</a:t>
            </a:r>
          </a:p>
        </p:txBody>
      </p:sp>
    </p:spTree>
    <p:extLst>
      <p:ext uri="{BB962C8B-B14F-4D97-AF65-F5344CB8AC3E}">
        <p14:creationId xmlns:p14="http://schemas.microsoft.com/office/powerpoint/2010/main" val="8879942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79684" y="3817425"/>
            <a:ext cx="1379096" cy="307777"/>
          </a:xfrm>
          <a:prstGeom prst="rect">
            <a:avLst/>
          </a:prstGeom>
          <a:solidFill>
            <a:schemeClr val="bg2"/>
          </a:solidFill>
        </p:spPr>
        <p:txBody>
          <a:bodyPr wrap="square" rtlCol="0">
            <a:spAutoFit/>
          </a:bodyPr>
          <a:lstStyle/>
          <a:p>
            <a:r>
              <a:rPr lang="en-US" dirty="0">
                <a:solidFill>
                  <a:schemeClr val="bg1"/>
                </a:solidFill>
              </a:rPr>
              <a:t>Dept. of AIML</a:t>
            </a:r>
          </a:p>
        </p:txBody>
      </p:sp>
      <p:sp>
        <p:nvSpPr>
          <p:cNvPr id="3" name="Rectangle 2"/>
          <p:cNvSpPr/>
          <p:nvPr/>
        </p:nvSpPr>
        <p:spPr>
          <a:xfrm>
            <a:off x="3115108" y="1707803"/>
            <a:ext cx="8792874" cy="4154984"/>
          </a:xfrm>
          <a:prstGeom prst="rect">
            <a:avLst/>
          </a:prstGeom>
        </p:spPr>
        <p:txBody>
          <a:bodyPr wrap="square">
            <a:spAutoFit/>
          </a:bodyPr>
          <a:lstStyle/>
          <a:p>
            <a:pPr marL="342900" indent="-342900">
              <a:buFont typeface="Wingdings" panose="05000000000000000000" pitchFamily="2" charset="2"/>
              <a:buChar char="§"/>
            </a:pPr>
            <a:r>
              <a:rPr lang="en-US" sz="2400" b="1" dirty="0">
                <a:solidFill>
                  <a:schemeClr val="tx1"/>
                </a:solidFill>
                <a:latin typeface="Times New Roman" panose="02020603050405020304" pitchFamily="18" charset="0"/>
                <a:cs typeface="Times New Roman" panose="02020603050405020304" pitchFamily="18" charset="0"/>
              </a:rPr>
              <a:t>The deletion anomaly: </a:t>
            </a:r>
            <a:r>
              <a:rPr lang="en-US" sz="2400" b="1" dirty="0">
                <a:solidFill>
                  <a:srgbClr val="C00000"/>
                </a:solidFill>
                <a:latin typeface="Times New Roman" panose="02020603050405020304" pitchFamily="18" charset="0"/>
                <a:cs typeface="Times New Roman" panose="02020603050405020304" pitchFamily="18" charset="0"/>
              </a:rPr>
              <a:t>refers to a situation where in a deletion of data about one particular entity causes unintended loss of data that characterizes another entity. </a:t>
            </a:r>
          </a:p>
          <a:p>
            <a:pPr marL="342900" indent="-342900">
              <a:buFont typeface="Wingdings" panose="05000000000000000000" pitchFamily="2" charset="2"/>
              <a:buChar char="§"/>
            </a:pPr>
            <a:r>
              <a:rPr lang="en-US" sz="2400" dirty="0">
                <a:solidFill>
                  <a:schemeClr val="tx1"/>
                </a:solidFill>
                <a:latin typeface="Times New Roman" panose="02020603050405020304" pitchFamily="18" charset="0"/>
                <a:cs typeface="Times New Roman" panose="02020603050405020304" pitchFamily="18" charset="0"/>
              </a:rPr>
              <a:t>Consider the relation: – EMP_PROJ(</a:t>
            </a:r>
            <a:r>
              <a:rPr lang="en-US" sz="2400" dirty="0" err="1">
                <a:solidFill>
                  <a:schemeClr val="tx1"/>
                </a:solidFill>
                <a:latin typeface="Times New Roman" panose="02020603050405020304" pitchFamily="18" charset="0"/>
                <a:cs typeface="Times New Roman" panose="02020603050405020304" pitchFamily="18" charset="0"/>
              </a:rPr>
              <a:t>Emp</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Proj</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Ename</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Pname</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No_hours</a:t>
            </a:r>
            <a:r>
              <a:rPr lang="en-US" sz="2400" dirty="0">
                <a:solidFill>
                  <a:schemeClr val="tx1"/>
                </a:solidFill>
                <a:latin typeface="Times New Roman" panose="02020603050405020304" pitchFamily="18" charset="0"/>
                <a:cs typeface="Times New Roman" panose="02020603050405020304" pitchFamily="18" charset="0"/>
              </a:rPr>
              <a:t>) </a:t>
            </a:r>
          </a:p>
          <a:p>
            <a:pPr marL="342900" indent="-342900">
              <a:buFont typeface="Wingdings" panose="05000000000000000000" pitchFamily="2" charset="2"/>
              <a:buChar char="§"/>
            </a:pPr>
            <a:r>
              <a:rPr lang="en-US" sz="2400" b="1" dirty="0">
                <a:solidFill>
                  <a:schemeClr val="tx1"/>
                </a:solidFill>
                <a:latin typeface="Times New Roman" panose="02020603050405020304" pitchFamily="18" charset="0"/>
                <a:cs typeface="Times New Roman" panose="02020603050405020304" pitchFamily="18" charset="0"/>
              </a:rPr>
              <a:t>Delete Anomaly: </a:t>
            </a:r>
          </a:p>
          <a:p>
            <a:pPr marL="342900" lvl="2" indent="-342900">
              <a:buFont typeface="Wingdings" panose="05000000000000000000" pitchFamily="2" charset="2"/>
              <a:buChar char="§"/>
            </a:pPr>
            <a:r>
              <a:rPr lang="en-US" sz="2400" dirty="0">
                <a:solidFill>
                  <a:schemeClr val="tx1"/>
                </a:solidFill>
                <a:latin typeface="Times New Roman" panose="02020603050405020304" pitchFamily="18" charset="0"/>
                <a:cs typeface="Times New Roman" panose="02020603050405020304" pitchFamily="18" charset="0"/>
              </a:rPr>
              <a:t>–When a project is deleted, it will result in deleting all the employees who work on that project. </a:t>
            </a:r>
          </a:p>
          <a:p>
            <a:pPr marL="342900" indent="-342900">
              <a:buFont typeface="Wingdings" panose="05000000000000000000" pitchFamily="2" charset="2"/>
              <a:buChar char="§"/>
            </a:pPr>
            <a:r>
              <a:rPr lang="en-US" sz="2400" dirty="0">
                <a:solidFill>
                  <a:schemeClr val="tx1"/>
                </a:solidFill>
                <a:latin typeface="Times New Roman" panose="02020603050405020304" pitchFamily="18" charset="0"/>
                <a:cs typeface="Times New Roman" panose="02020603050405020304" pitchFamily="18" charset="0"/>
              </a:rPr>
              <a:t>– Alternately, if an employee is the sole employee on a project, deleting that employee would result in deleting the corresponding project</a:t>
            </a:r>
          </a:p>
        </p:txBody>
      </p:sp>
      <p:sp>
        <p:nvSpPr>
          <p:cNvPr id="6" name="TextBox 5"/>
          <p:cNvSpPr txBox="1"/>
          <p:nvPr/>
        </p:nvSpPr>
        <p:spPr>
          <a:xfrm>
            <a:off x="4675909" y="457200"/>
            <a:ext cx="3730336" cy="584775"/>
          </a:xfrm>
          <a:prstGeom prst="rect">
            <a:avLst/>
          </a:prstGeom>
          <a:noFill/>
        </p:spPr>
        <p:txBody>
          <a:bodyPr wrap="square" rtlCol="0">
            <a:spAutoFit/>
          </a:bodyPr>
          <a:lstStyle/>
          <a:p>
            <a:pPr algn="ctr"/>
            <a:r>
              <a:rPr lang="en-US" sz="3200" b="1" dirty="0">
                <a:latin typeface="Times New Roman" panose="02020603050405020304" pitchFamily="18" charset="0"/>
                <a:cs typeface="Times New Roman" panose="02020603050405020304" pitchFamily="18" charset="0"/>
              </a:rPr>
              <a:t>Delete anomaly</a:t>
            </a:r>
          </a:p>
        </p:txBody>
      </p:sp>
    </p:spTree>
    <p:extLst>
      <p:ext uri="{BB962C8B-B14F-4D97-AF65-F5344CB8AC3E}">
        <p14:creationId xmlns:p14="http://schemas.microsoft.com/office/powerpoint/2010/main" val="30403950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79684" y="3817425"/>
            <a:ext cx="1379096" cy="307777"/>
          </a:xfrm>
          <a:prstGeom prst="rect">
            <a:avLst/>
          </a:prstGeom>
          <a:solidFill>
            <a:schemeClr val="bg2"/>
          </a:solidFill>
        </p:spPr>
        <p:txBody>
          <a:bodyPr wrap="square" rtlCol="0">
            <a:spAutoFit/>
          </a:bodyPr>
          <a:lstStyle/>
          <a:p>
            <a:r>
              <a:rPr lang="en-US" dirty="0">
                <a:solidFill>
                  <a:schemeClr val="bg1"/>
                </a:solidFill>
              </a:rPr>
              <a:t>Dept. of AIML</a:t>
            </a:r>
          </a:p>
        </p:txBody>
      </p:sp>
      <p:pic>
        <p:nvPicPr>
          <p:cNvPr id="3" name="Picture 2"/>
          <p:cNvPicPr>
            <a:picLocks noChangeAspect="1"/>
          </p:cNvPicPr>
          <p:nvPr/>
        </p:nvPicPr>
        <p:blipFill>
          <a:blip r:embed="rId2"/>
          <a:stretch>
            <a:fillRect/>
          </a:stretch>
        </p:blipFill>
        <p:spPr>
          <a:xfrm>
            <a:off x="2856634" y="458498"/>
            <a:ext cx="8743950" cy="4943475"/>
          </a:xfrm>
          <a:prstGeom prst="rect">
            <a:avLst/>
          </a:prstGeom>
        </p:spPr>
      </p:pic>
    </p:spTree>
    <p:extLst>
      <p:ext uri="{BB962C8B-B14F-4D97-AF65-F5344CB8AC3E}">
        <p14:creationId xmlns:p14="http://schemas.microsoft.com/office/powerpoint/2010/main" val="18484570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79684" y="3817425"/>
            <a:ext cx="1379096" cy="307777"/>
          </a:xfrm>
          <a:prstGeom prst="rect">
            <a:avLst/>
          </a:prstGeom>
          <a:solidFill>
            <a:schemeClr val="bg2"/>
          </a:solidFill>
        </p:spPr>
        <p:txBody>
          <a:bodyPr wrap="square" rtlCol="0">
            <a:spAutoFit/>
          </a:bodyPr>
          <a:lstStyle/>
          <a:p>
            <a:r>
              <a:rPr lang="en-US" dirty="0">
                <a:solidFill>
                  <a:schemeClr val="bg1"/>
                </a:solidFill>
              </a:rPr>
              <a:t>Dept. of AIML</a:t>
            </a:r>
          </a:p>
        </p:txBody>
      </p:sp>
      <p:grpSp>
        <p:nvGrpSpPr>
          <p:cNvPr id="5" name="Group 4"/>
          <p:cNvGrpSpPr/>
          <p:nvPr/>
        </p:nvGrpSpPr>
        <p:grpSpPr>
          <a:xfrm>
            <a:off x="2609850" y="670214"/>
            <a:ext cx="9582150" cy="5304559"/>
            <a:chOff x="2609850" y="670214"/>
            <a:chExt cx="9582150" cy="5304559"/>
          </a:xfrm>
        </p:grpSpPr>
        <p:pic>
          <p:nvPicPr>
            <p:cNvPr id="2" name="Picture 1"/>
            <p:cNvPicPr>
              <a:picLocks noChangeAspect="1"/>
            </p:cNvPicPr>
            <p:nvPr/>
          </p:nvPicPr>
          <p:blipFill>
            <a:blip r:embed="rId2"/>
            <a:stretch>
              <a:fillRect/>
            </a:stretch>
          </p:blipFill>
          <p:spPr>
            <a:xfrm>
              <a:off x="2609850" y="670214"/>
              <a:ext cx="9582150" cy="5143500"/>
            </a:xfrm>
            <a:prstGeom prst="rect">
              <a:avLst/>
            </a:prstGeom>
          </p:spPr>
        </p:pic>
        <p:sp>
          <p:nvSpPr>
            <p:cNvPr id="3" name="TextBox 2"/>
            <p:cNvSpPr txBox="1"/>
            <p:nvPr/>
          </p:nvSpPr>
          <p:spPr>
            <a:xfrm>
              <a:off x="11367655" y="5237018"/>
              <a:ext cx="824345" cy="737755"/>
            </a:xfrm>
            <a:prstGeom prst="rect">
              <a:avLst/>
            </a:prstGeom>
            <a:solidFill>
              <a:schemeClr val="bg1"/>
            </a:solidFill>
          </p:spPr>
          <p:txBody>
            <a:bodyPr wrap="square" rtlCol="0">
              <a:spAutoFit/>
            </a:bodyPr>
            <a:lstStyle/>
            <a:p>
              <a:endParaRPr lang="en-US" dirty="0"/>
            </a:p>
          </p:txBody>
        </p:sp>
      </p:grpSp>
    </p:spTree>
    <p:extLst>
      <p:ext uri="{BB962C8B-B14F-4D97-AF65-F5344CB8AC3E}">
        <p14:creationId xmlns:p14="http://schemas.microsoft.com/office/powerpoint/2010/main" val="30920959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79684" y="3817425"/>
            <a:ext cx="1379096" cy="307777"/>
          </a:xfrm>
          <a:prstGeom prst="rect">
            <a:avLst/>
          </a:prstGeom>
          <a:solidFill>
            <a:schemeClr val="bg2"/>
          </a:solidFill>
        </p:spPr>
        <p:txBody>
          <a:bodyPr wrap="square" rtlCol="0">
            <a:spAutoFit/>
          </a:bodyPr>
          <a:lstStyle/>
          <a:p>
            <a:r>
              <a:rPr lang="en-US" dirty="0">
                <a:solidFill>
                  <a:schemeClr val="bg1"/>
                </a:solidFill>
              </a:rPr>
              <a:t>Dept. of AIML</a:t>
            </a:r>
          </a:p>
        </p:txBody>
      </p:sp>
      <p:grpSp>
        <p:nvGrpSpPr>
          <p:cNvPr id="7" name="Group 6"/>
          <p:cNvGrpSpPr/>
          <p:nvPr/>
        </p:nvGrpSpPr>
        <p:grpSpPr>
          <a:xfrm>
            <a:off x="2667000" y="445943"/>
            <a:ext cx="9525000" cy="5352184"/>
            <a:chOff x="2667000" y="445943"/>
            <a:chExt cx="9525000" cy="5352184"/>
          </a:xfrm>
        </p:grpSpPr>
        <p:pic>
          <p:nvPicPr>
            <p:cNvPr id="5" name="Picture 4"/>
            <p:cNvPicPr>
              <a:picLocks noChangeAspect="1"/>
            </p:cNvPicPr>
            <p:nvPr/>
          </p:nvPicPr>
          <p:blipFill>
            <a:blip r:embed="rId2"/>
            <a:stretch>
              <a:fillRect/>
            </a:stretch>
          </p:blipFill>
          <p:spPr>
            <a:xfrm>
              <a:off x="2667000" y="445943"/>
              <a:ext cx="9525000" cy="5238750"/>
            </a:xfrm>
            <a:prstGeom prst="rect">
              <a:avLst/>
            </a:prstGeom>
          </p:spPr>
        </p:pic>
        <p:sp>
          <p:nvSpPr>
            <p:cNvPr id="6" name="TextBox 5"/>
            <p:cNvSpPr txBox="1"/>
            <p:nvPr/>
          </p:nvSpPr>
          <p:spPr>
            <a:xfrm>
              <a:off x="11378045" y="4946073"/>
              <a:ext cx="727364" cy="852054"/>
            </a:xfrm>
            <a:prstGeom prst="rect">
              <a:avLst/>
            </a:prstGeom>
            <a:solidFill>
              <a:schemeClr val="bg1"/>
            </a:solidFill>
          </p:spPr>
          <p:txBody>
            <a:bodyPr wrap="square" rtlCol="0">
              <a:spAutoFit/>
            </a:bodyPr>
            <a:lstStyle/>
            <a:p>
              <a:endParaRPr lang="en-US" dirty="0"/>
            </a:p>
          </p:txBody>
        </p:sp>
      </p:grpSp>
    </p:spTree>
    <p:extLst>
      <p:ext uri="{BB962C8B-B14F-4D97-AF65-F5344CB8AC3E}">
        <p14:creationId xmlns:p14="http://schemas.microsoft.com/office/powerpoint/2010/main" val="27508497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79684" y="3817425"/>
            <a:ext cx="1379096" cy="307777"/>
          </a:xfrm>
          <a:prstGeom prst="rect">
            <a:avLst/>
          </a:prstGeom>
          <a:solidFill>
            <a:schemeClr val="bg2"/>
          </a:solidFill>
        </p:spPr>
        <p:txBody>
          <a:bodyPr wrap="square" rtlCol="0">
            <a:spAutoFit/>
          </a:bodyPr>
          <a:lstStyle/>
          <a:p>
            <a:r>
              <a:rPr lang="en-US" dirty="0">
                <a:solidFill>
                  <a:schemeClr val="bg1"/>
                </a:solidFill>
              </a:rPr>
              <a:t>Dept. of AIML</a:t>
            </a:r>
          </a:p>
        </p:txBody>
      </p:sp>
      <p:pic>
        <p:nvPicPr>
          <p:cNvPr id="6" name="Picture 5"/>
          <p:cNvPicPr>
            <a:picLocks noChangeAspect="1"/>
          </p:cNvPicPr>
          <p:nvPr/>
        </p:nvPicPr>
        <p:blipFill>
          <a:blip r:embed="rId3"/>
          <a:stretch>
            <a:fillRect/>
          </a:stretch>
        </p:blipFill>
        <p:spPr>
          <a:xfrm>
            <a:off x="2459614" y="402648"/>
            <a:ext cx="9496425" cy="5200650"/>
          </a:xfrm>
          <a:prstGeom prst="rect">
            <a:avLst/>
          </a:prstGeom>
        </p:spPr>
      </p:pic>
      <p:sp>
        <p:nvSpPr>
          <p:cNvPr id="7" name="TextBox 6"/>
          <p:cNvSpPr txBox="1"/>
          <p:nvPr/>
        </p:nvSpPr>
        <p:spPr>
          <a:xfrm>
            <a:off x="11211791" y="4925291"/>
            <a:ext cx="744248" cy="820882"/>
          </a:xfrm>
          <a:prstGeom prst="rect">
            <a:avLst/>
          </a:prstGeom>
          <a:solidFill>
            <a:schemeClr val="bg1"/>
          </a:solidFill>
        </p:spPr>
        <p:txBody>
          <a:bodyPr wrap="square" rtlCol="0">
            <a:spAutoFit/>
          </a:bodyPr>
          <a:lstStyle/>
          <a:p>
            <a:endParaRPr lang="en-US" dirty="0"/>
          </a:p>
        </p:txBody>
      </p:sp>
    </p:spTree>
    <p:extLst>
      <p:ext uri="{BB962C8B-B14F-4D97-AF65-F5344CB8AC3E}">
        <p14:creationId xmlns:p14="http://schemas.microsoft.com/office/powerpoint/2010/main" val="6811656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28220" y="317000"/>
            <a:ext cx="8645106" cy="669590"/>
          </a:xfrm>
        </p:spPr>
        <p:txBody>
          <a:bodyPr>
            <a:normAutofit/>
          </a:bodyPr>
          <a:lstStyle/>
          <a:p>
            <a:pPr algn="ctr"/>
            <a:r>
              <a:rPr lang="en-US" sz="3600" b="1" dirty="0">
                <a:solidFill>
                  <a:srgbClr val="0070C0"/>
                </a:solidFill>
                <a:latin typeface="Times New Roman" panose="02020603050405020304" pitchFamily="18" charset="0"/>
                <a:cs typeface="Times New Roman" panose="02020603050405020304" pitchFamily="18" charset="0"/>
              </a:rPr>
              <a:t>Module 3</a:t>
            </a:r>
          </a:p>
        </p:txBody>
      </p:sp>
      <p:sp>
        <p:nvSpPr>
          <p:cNvPr id="3" name="Text Placeholder 2"/>
          <p:cNvSpPr>
            <a:spLocks noGrp="1"/>
          </p:cNvSpPr>
          <p:nvPr>
            <p:ph type="body" idx="1"/>
          </p:nvPr>
        </p:nvSpPr>
        <p:spPr>
          <a:xfrm>
            <a:off x="2708694" y="1227221"/>
            <a:ext cx="8998032" cy="4805363"/>
          </a:xfrm>
        </p:spPr>
        <p:txBody>
          <a:bodyPr>
            <a:normAutofit/>
          </a:bodyPr>
          <a:lstStyle/>
          <a:p>
            <a:pPr marL="50800" indent="0">
              <a:buNone/>
            </a:pPr>
            <a:r>
              <a:rPr lang="en-US" sz="2400" b="1" dirty="0">
                <a:latin typeface="Times New Roman" panose="02020603050405020304" pitchFamily="18" charset="0"/>
                <a:cs typeface="Times New Roman" panose="02020603050405020304" pitchFamily="18" charset="0"/>
              </a:rPr>
              <a:t>Normalization: Database Design Theory </a:t>
            </a:r>
            <a:r>
              <a:rPr lang="en-US" sz="2400" dirty="0">
                <a:latin typeface="Times New Roman" panose="02020603050405020304" pitchFamily="18" charset="0"/>
                <a:cs typeface="Times New Roman" panose="02020603050405020304" pitchFamily="18" charset="0"/>
              </a:rPr>
              <a:t>– Introduction to Normalization using Functional and Multivalued Dependencies: Informal design guidelines for relation schema, Functional Dependencies, Normal Forms based on Primary Keys, Second and Third Normal Forms, Boyce-</a:t>
            </a:r>
            <a:r>
              <a:rPr lang="en-US" sz="2400" dirty="0" err="1">
                <a:latin typeface="Times New Roman" panose="02020603050405020304" pitchFamily="18" charset="0"/>
                <a:cs typeface="Times New Roman" panose="02020603050405020304" pitchFamily="18" charset="0"/>
              </a:rPr>
              <a:t>Codd</a:t>
            </a:r>
            <a:r>
              <a:rPr lang="en-US" sz="2400" dirty="0">
                <a:latin typeface="Times New Roman" panose="02020603050405020304" pitchFamily="18" charset="0"/>
                <a:cs typeface="Times New Roman" panose="02020603050405020304" pitchFamily="18" charset="0"/>
              </a:rPr>
              <a:t> Normal Form, Multivalued Dependency and Fourth Normal Form, Join Dependencies and Fifth Normal Form.</a:t>
            </a:r>
          </a:p>
          <a:p>
            <a:pPr marL="50800" indent="0">
              <a:buNone/>
            </a:pPr>
            <a:r>
              <a:rPr lang="en-US" sz="2400" b="1" dirty="0">
                <a:latin typeface="Times New Roman" panose="02020603050405020304" pitchFamily="18" charset="0"/>
                <a:cs typeface="Times New Roman" panose="02020603050405020304" pitchFamily="18" charset="0"/>
              </a:rPr>
              <a:t>SQL: </a:t>
            </a:r>
            <a:r>
              <a:rPr lang="en-US" sz="2400" dirty="0">
                <a:latin typeface="Times New Roman" panose="02020603050405020304" pitchFamily="18" charset="0"/>
                <a:cs typeface="Times New Roman" panose="02020603050405020304" pitchFamily="18" charset="0"/>
              </a:rPr>
              <a:t>SQL data definition and data types, Schema change statements in SQL, specifying constraints in SQL, retrieval queries in SQL, INSERT, DELETE, and UPDATE statements in SQL, Additional features of SQL</a:t>
            </a:r>
          </a:p>
        </p:txBody>
      </p:sp>
      <p:sp>
        <p:nvSpPr>
          <p:cNvPr id="4" name="TextBox 3"/>
          <p:cNvSpPr txBox="1"/>
          <p:nvPr/>
        </p:nvSpPr>
        <p:spPr>
          <a:xfrm>
            <a:off x="479684" y="3817425"/>
            <a:ext cx="1379096" cy="307777"/>
          </a:xfrm>
          <a:prstGeom prst="rect">
            <a:avLst/>
          </a:prstGeom>
          <a:solidFill>
            <a:schemeClr val="bg2"/>
          </a:solidFill>
        </p:spPr>
        <p:txBody>
          <a:bodyPr wrap="square" rtlCol="0">
            <a:spAutoFit/>
          </a:bodyPr>
          <a:lstStyle/>
          <a:p>
            <a:r>
              <a:rPr lang="en-US" dirty="0">
                <a:solidFill>
                  <a:schemeClr val="bg1"/>
                </a:solidFill>
              </a:rPr>
              <a:t>Dept. of AIML</a:t>
            </a:r>
          </a:p>
        </p:txBody>
      </p:sp>
    </p:spTree>
    <p:extLst>
      <p:ext uri="{BB962C8B-B14F-4D97-AF65-F5344CB8AC3E}">
        <p14:creationId xmlns:p14="http://schemas.microsoft.com/office/powerpoint/2010/main" val="37497295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79684" y="3817425"/>
            <a:ext cx="1379096" cy="307777"/>
          </a:xfrm>
          <a:prstGeom prst="rect">
            <a:avLst/>
          </a:prstGeom>
          <a:solidFill>
            <a:schemeClr val="bg2"/>
          </a:solidFill>
        </p:spPr>
        <p:txBody>
          <a:bodyPr wrap="square" rtlCol="0">
            <a:spAutoFit/>
          </a:bodyPr>
          <a:lstStyle/>
          <a:p>
            <a:r>
              <a:rPr lang="en-US" dirty="0">
                <a:solidFill>
                  <a:schemeClr val="bg1"/>
                </a:solidFill>
              </a:rPr>
              <a:t>Dept. of AIML</a:t>
            </a:r>
          </a:p>
        </p:txBody>
      </p:sp>
      <p:sp>
        <p:nvSpPr>
          <p:cNvPr id="7" name="TextBox 6"/>
          <p:cNvSpPr txBox="1"/>
          <p:nvPr/>
        </p:nvSpPr>
        <p:spPr>
          <a:xfrm>
            <a:off x="11211791" y="4925291"/>
            <a:ext cx="744248" cy="820882"/>
          </a:xfrm>
          <a:prstGeom prst="rect">
            <a:avLst/>
          </a:prstGeom>
          <a:solidFill>
            <a:schemeClr val="bg1"/>
          </a:solidFill>
        </p:spPr>
        <p:txBody>
          <a:bodyPr wrap="square" rtlCol="0">
            <a:spAutoFit/>
          </a:bodyPr>
          <a:lstStyle/>
          <a:p>
            <a:endParaRPr lang="en-US" dirty="0"/>
          </a:p>
        </p:txBody>
      </p:sp>
      <p:grpSp>
        <p:nvGrpSpPr>
          <p:cNvPr id="10" name="Group 9"/>
          <p:cNvGrpSpPr/>
          <p:nvPr/>
        </p:nvGrpSpPr>
        <p:grpSpPr>
          <a:xfrm>
            <a:off x="2750993" y="430356"/>
            <a:ext cx="8855652" cy="5856143"/>
            <a:chOff x="2750993" y="430356"/>
            <a:chExt cx="8855652" cy="5856143"/>
          </a:xfrm>
        </p:grpSpPr>
        <p:pic>
          <p:nvPicPr>
            <p:cNvPr id="2" name="Picture 1"/>
            <p:cNvPicPr>
              <a:picLocks noChangeAspect="1"/>
            </p:cNvPicPr>
            <p:nvPr/>
          </p:nvPicPr>
          <p:blipFill>
            <a:blip r:embed="rId3"/>
            <a:stretch>
              <a:fillRect/>
            </a:stretch>
          </p:blipFill>
          <p:spPr>
            <a:xfrm>
              <a:off x="2750993" y="430356"/>
              <a:ext cx="8855652" cy="5856143"/>
            </a:xfrm>
            <a:prstGeom prst="rect">
              <a:avLst/>
            </a:prstGeom>
          </p:spPr>
        </p:pic>
        <p:sp>
          <p:nvSpPr>
            <p:cNvPr id="5" name="TextBox 4"/>
            <p:cNvSpPr txBox="1"/>
            <p:nvPr/>
          </p:nvSpPr>
          <p:spPr>
            <a:xfrm>
              <a:off x="7471064" y="2452255"/>
              <a:ext cx="3574472" cy="342900"/>
            </a:xfrm>
            <a:prstGeom prst="rect">
              <a:avLst/>
            </a:prstGeom>
            <a:noFill/>
            <a:ln w="19050">
              <a:solidFill>
                <a:srgbClr val="C00000"/>
              </a:solidFill>
            </a:ln>
          </p:spPr>
          <p:txBody>
            <a:bodyPr wrap="square" rtlCol="0">
              <a:spAutoFit/>
            </a:bodyPr>
            <a:lstStyle/>
            <a:p>
              <a:endParaRPr lang="en-US" dirty="0"/>
            </a:p>
          </p:txBody>
        </p:sp>
        <p:sp>
          <p:nvSpPr>
            <p:cNvPr id="8" name="TextBox 7"/>
            <p:cNvSpPr txBox="1"/>
            <p:nvPr/>
          </p:nvSpPr>
          <p:spPr>
            <a:xfrm>
              <a:off x="2965306" y="2623705"/>
              <a:ext cx="4156364" cy="607868"/>
            </a:xfrm>
            <a:prstGeom prst="rect">
              <a:avLst/>
            </a:prstGeom>
            <a:noFill/>
            <a:ln w="19050">
              <a:solidFill>
                <a:srgbClr val="C00000"/>
              </a:solidFill>
            </a:ln>
          </p:spPr>
          <p:txBody>
            <a:bodyPr wrap="square" rtlCol="0">
              <a:spAutoFit/>
            </a:bodyPr>
            <a:lstStyle/>
            <a:p>
              <a:endParaRPr lang="en-US" dirty="0"/>
            </a:p>
          </p:txBody>
        </p:sp>
        <p:sp>
          <p:nvSpPr>
            <p:cNvPr id="9" name="TextBox 8"/>
            <p:cNvSpPr txBox="1"/>
            <p:nvPr/>
          </p:nvSpPr>
          <p:spPr>
            <a:xfrm>
              <a:off x="9258300" y="1371600"/>
              <a:ext cx="696191" cy="307777"/>
            </a:xfrm>
            <a:prstGeom prst="rect">
              <a:avLst/>
            </a:prstGeom>
            <a:noFill/>
            <a:ln w="19050">
              <a:solidFill>
                <a:srgbClr val="C00000"/>
              </a:solidFill>
            </a:ln>
          </p:spPr>
          <p:txBody>
            <a:bodyPr wrap="square" rtlCol="0">
              <a:spAutoFit/>
            </a:bodyPr>
            <a:lstStyle/>
            <a:p>
              <a:endParaRPr lang="en-US" dirty="0"/>
            </a:p>
          </p:txBody>
        </p:sp>
      </p:grpSp>
    </p:spTree>
    <p:extLst>
      <p:ext uri="{BB962C8B-B14F-4D97-AF65-F5344CB8AC3E}">
        <p14:creationId xmlns:p14="http://schemas.microsoft.com/office/powerpoint/2010/main" val="38268862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79684" y="3817425"/>
            <a:ext cx="1379096" cy="307777"/>
          </a:xfrm>
          <a:prstGeom prst="rect">
            <a:avLst/>
          </a:prstGeom>
          <a:solidFill>
            <a:schemeClr val="bg2"/>
          </a:solidFill>
        </p:spPr>
        <p:txBody>
          <a:bodyPr wrap="square" rtlCol="0">
            <a:spAutoFit/>
          </a:bodyPr>
          <a:lstStyle/>
          <a:p>
            <a:r>
              <a:rPr lang="en-US" dirty="0">
                <a:solidFill>
                  <a:schemeClr val="bg1"/>
                </a:solidFill>
              </a:rPr>
              <a:t>Dept. of AIML</a:t>
            </a:r>
          </a:p>
        </p:txBody>
      </p:sp>
      <p:pic>
        <p:nvPicPr>
          <p:cNvPr id="2" name="Picture 1"/>
          <p:cNvPicPr>
            <a:picLocks noChangeAspect="1"/>
          </p:cNvPicPr>
          <p:nvPr/>
        </p:nvPicPr>
        <p:blipFill>
          <a:blip r:embed="rId3"/>
          <a:stretch>
            <a:fillRect/>
          </a:stretch>
        </p:blipFill>
        <p:spPr>
          <a:xfrm>
            <a:off x="4654261" y="110836"/>
            <a:ext cx="3714750" cy="838200"/>
          </a:xfrm>
          <a:prstGeom prst="rect">
            <a:avLst/>
          </a:prstGeom>
        </p:spPr>
      </p:pic>
      <p:sp>
        <p:nvSpPr>
          <p:cNvPr id="6" name="Rectangle 5"/>
          <p:cNvSpPr/>
          <p:nvPr/>
        </p:nvSpPr>
        <p:spPr>
          <a:xfrm>
            <a:off x="2871354" y="1093693"/>
            <a:ext cx="8995064" cy="1938992"/>
          </a:xfrm>
          <a:prstGeom prst="rect">
            <a:avLst/>
          </a:prstGeom>
        </p:spPr>
        <p:txBody>
          <a:bodyPr wrap="square">
            <a:spAutoFit/>
          </a:bodyPr>
          <a:lstStyle/>
          <a:p>
            <a:r>
              <a:rPr lang="en-US" sz="2400" b="1" dirty="0">
                <a:solidFill>
                  <a:srgbClr val="C00000"/>
                </a:solidFill>
                <a:latin typeface="Times New Roman" panose="02020603050405020304" pitchFamily="18" charset="0"/>
                <a:cs typeface="Times New Roman" panose="02020603050405020304" pitchFamily="18" charset="0"/>
              </a:rPr>
              <a:t>Guideline II: </a:t>
            </a:r>
          </a:p>
          <a:p>
            <a:pPr marL="342900" indent="-342900">
              <a:buFont typeface="Wingdings" panose="05000000000000000000" pitchFamily="2" charset="2"/>
              <a:buChar char="§"/>
            </a:pPr>
            <a:r>
              <a:rPr lang="en-US" sz="2400" dirty="0">
                <a:solidFill>
                  <a:schemeClr val="tx1"/>
                </a:solidFill>
                <a:latin typeface="Times New Roman" panose="02020603050405020304" pitchFamily="18" charset="0"/>
                <a:cs typeface="Times New Roman" panose="02020603050405020304" pitchFamily="18" charset="0"/>
              </a:rPr>
              <a:t>– Design a schema that does not suffer from the insertion, deletion and update anomalies. </a:t>
            </a:r>
          </a:p>
          <a:p>
            <a:pPr marL="342900" indent="-342900">
              <a:buFont typeface="Wingdings" panose="05000000000000000000" pitchFamily="2" charset="2"/>
              <a:buChar char="§"/>
            </a:pPr>
            <a:r>
              <a:rPr lang="en-US" sz="2400" dirty="0">
                <a:solidFill>
                  <a:schemeClr val="tx1"/>
                </a:solidFill>
                <a:latin typeface="Times New Roman" panose="02020603050405020304" pitchFamily="18" charset="0"/>
                <a:cs typeface="Times New Roman" panose="02020603050405020304" pitchFamily="18" charset="0"/>
              </a:rPr>
              <a:t>– If there are any anomalies present, then note them so that applications can be made to take them into account.</a:t>
            </a:r>
          </a:p>
        </p:txBody>
      </p:sp>
    </p:spTree>
    <p:extLst>
      <p:ext uri="{BB962C8B-B14F-4D97-AF65-F5344CB8AC3E}">
        <p14:creationId xmlns:p14="http://schemas.microsoft.com/office/powerpoint/2010/main" val="20523051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79684" y="3817425"/>
            <a:ext cx="1379096" cy="307777"/>
          </a:xfrm>
          <a:prstGeom prst="rect">
            <a:avLst/>
          </a:prstGeom>
          <a:solidFill>
            <a:schemeClr val="bg2"/>
          </a:solidFill>
        </p:spPr>
        <p:txBody>
          <a:bodyPr wrap="square" rtlCol="0">
            <a:spAutoFit/>
          </a:bodyPr>
          <a:lstStyle/>
          <a:p>
            <a:r>
              <a:rPr lang="en-US" dirty="0">
                <a:solidFill>
                  <a:schemeClr val="bg1"/>
                </a:solidFill>
              </a:rPr>
              <a:t>Dept. of AIML</a:t>
            </a:r>
          </a:p>
        </p:txBody>
      </p:sp>
      <p:sp>
        <p:nvSpPr>
          <p:cNvPr id="6" name="Rectangle 5"/>
          <p:cNvSpPr/>
          <p:nvPr/>
        </p:nvSpPr>
        <p:spPr>
          <a:xfrm>
            <a:off x="2871354" y="1093693"/>
            <a:ext cx="8995064" cy="1938992"/>
          </a:xfrm>
          <a:prstGeom prst="rect">
            <a:avLst/>
          </a:prstGeom>
        </p:spPr>
        <p:txBody>
          <a:bodyPr wrap="square">
            <a:spAutoFit/>
          </a:bodyPr>
          <a:lstStyle/>
          <a:p>
            <a:r>
              <a:rPr lang="en-US" sz="2400" b="1" dirty="0">
                <a:solidFill>
                  <a:srgbClr val="C00000"/>
                </a:solidFill>
                <a:latin typeface="Times New Roman" panose="02020603050405020304" pitchFamily="18" charset="0"/>
                <a:cs typeface="Times New Roman" panose="02020603050405020304" pitchFamily="18" charset="0"/>
              </a:rPr>
              <a:t>Guideline III: </a:t>
            </a:r>
          </a:p>
          <a:p>
            <a:pPr marL="342900" indent="-342900">
              <a:buFont typeface="Wingdings" panose="05000000000000000000" pitchFamily="2" charset="2"/>
              <a:buChar char="§"/>
            </a:pPr>
            <a:r>
              <a:rPr lang="en-US" sz="2400" dirty="0">
                <a:solidFill>
                  <a:schemeClr val="tx1"/>
                </a:solidFill>
                <a:latin typeface="Times New Roman" panose="02020603050405020304" pitchFamily="18" charset="0"/>
                <a:cs typeface="Times New Roman" panose="02020603050405020304" pitchFamily="18" charset="0"/>
              </a:rPr>
              <a:t>As far as possible, avoid placing attributes in a base relation whose</a:t>
            </a:r>
          </a:p>
          <a:p>
            <a:pPr marL="342900" indent="-342900">
              <a:buFont typeface="Wingdings" panose="05000000000000000000" pitchFamily="2" charset="2"/>
              <a:buChar char="§"/>
            </a:pPr>
            <a:r>
              <a:rPr lang="en-US" sz="2400" dirty="0">
                <a:solidFill>
                  <a:schemeClr val="tx1"/>
                </a:solidFill>
                <a:latin typeface="Times New Roman" panose="02020603050405020304" pitchFamily="18" charset="0"/>
                <a:cs typeface="Times New Roman" panose="02020603050405020304" pitchFamily="18" charset="0"/>
              </a:rPr>
              <a:t>values may frequently be NULL. </a:t>
            </a:r>
          </a:p>
          <a:p>
            <a:pPr marL="342900" indent="-342900">
              <a:buFont typeface="Wingdings" panose="05000000000000000000" pitchFamily="2" charset="2"/>
              <a:buChar char="§"/>
            </a:pPr>
            <a:r>
              <a:rPr lang="en-US" sz="2400" dirty="0">
                <a:solidFill>
                  <a:schemeClr val="tx1"/>
                </a:solidFill>
                <a:latin typeface="Times New Roman" panose="02020603050405020304" pitchFamily="18" charset="0"/>
                <a:cs typeface="Times New Roman" panose="02020603050405020304" pitchFamily="18" charset="0"/>
              </a:rPr>
              <a:t>If NULLs are unavoidable, make sure that they apply in exceptional cases only and do not apply to a majority of tuples in the relation</a:t>
            </a:r>
          </a:p>
        </p:txBody>
      </p:sp>
      <p:pic>
        <p:nvPicPr>
          <p:cNvPr id="5" name="Picture 4"/>
          <p:cNvPicPr>
            <a:picLocks noChangeAspect="1"/>
          </p:cNvPicPr>
          <p:nvPr/>
        </p:nvPicPr>
        <p:blipFill>
          <a:blip r:embed="rId3"/>
          <a:stretch>
            <a:fillRect/>
          </a:stretch>
        </p:blipFill>
        <p:spPr>
          <a:xfrm>
            <a:off x="3778456" y="133102"/>
            <a:ext cx="5695950" cy="838200"/>
          </a:xfrm>
          <a:prstGeom prst="rect">
            <a:avLst/>
          </a:prstGeom>
        </p:spPr>
      </p:pic>
    </p:spTree>
    <p:extLst>
      <p:ext uri="{BB962C8B-B14F-4D97-AF65-F5344CB8AC3E}">
        <p14:creationId xmlns:p14="http://schemas.microsoft.com/office/powerpoint/2010/main" val="23855175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79684" y="3817425"/>
            <a:ext cx="1379096" cy="307777"/>
          </a:xfrm>
          <a:prstGeom prst="rect">
            <a:avLst/>
          </a:prstGeom>
          <a:solidFill>
            <a:schemeClr val="bg2"/>
          </a:solidFill>
        </p:spPr>
        <p:txBody>
          <a:bodyPr wrap="square" rtlCol="0">
            <a:spAutoFit/>
          </a:bodyPr>
          <a:lstStyle/>
          <a:p>
            <a:r>
              <a:rPr lang="en-US" dirty="0">
                <a:solidFill>
                  <a:schemeClr val="bg1"/>
                </a:solidFill>
              </a:rPr>
              <a:t>Dept. of AIML</a:t>
            </a:r>
          </a:p>
        </p:txBody>
      </p:sp>
      <p:pic>
        <p:nvPicPr>
          <p:cNvPr id="3" name="Picture 2"/>
          <p:cNvPicPr>
            <a:picLocks noChangeAspect="1"/>
          </p:cNvPicPr>
          <p:nvPr/>
        </p:nvPicPr>
        <p:blipFill>
          <a:blip r:embed="rId2"/>
          <a:stretch>
            <a:fillRect/>
          </a:stretch>
        </p:blipFill>
        <p:spPr>
          <a:xfrm>
            <a:off x="4638117" y="140654"/>
            <a:ext cx="4562475" cy="828675"/>
          </a:xfrm>
          <a:prstGeom prst="rect">
            <a:avLst/>
          </a:prstGeom>
        </p:spPr>
      </p:pic>
      <p:sp>
        <p:nvSpPr>
          <p:cNvPr id="8" name="Rectangle 7"/>
          <p:cNvSpPr/>
          <p:nvPr/>
        </p:nvSpPr>
        <p:spPr>
          <a:xfrm>
            <a:off x="2991837" y="4646227"/>
            <a:ext cx="8392391" cy="1323439"/>
          </a:xfrm>
          <a:prstGeom prst="rect">
            <a:avLst/>
          </a:prstGeom>
          <a:solidFill>
            <a:schemeClr val="bg1">
              <a:lumMod val="95000"/>
            </a:schemeClr>
          </a:solidFill>
          <a:ln>
            <a:solidFill>
              <a:schemeClr val="bg1">
                <a:lumMod val="50000"/>
              </a:schemeClr>
            </a:solidFill>
          </a:ln>
        </p:spPr>
        <p:txBody>
          <a:bodyPr wrap="square">
            <a:spAutoFit/>
          </a:bodyPr>
          <a:lstStyle/>
          <a:p>
            <a:pPr lvl="0" eaLnBrk="0" fontAlgn="base" hangingPunct="0">
              <a:spcBef>
                <a:spcPct val="0"/>
              </a:spcBef>
              <a:spcAft>
                <a:spcPct val="0"/>
              </a:spcAft>
              <a:buClrTx/>
            </a:pPr>
            <a:r>
              <a:rPr lang="en-US" sz="2000" b="1" dirty="0">
                <a:solidFill>
                  <a:srgbClr val="C00000"/>
                </a:solidFill>
                <a:latin typeface="Cambria" panose="02040503050406030204" pitchFamily="18" charset="0"/>
                <a:ea typeface="Cambria" panose="02040503050406030204" pitchFamily="18" charset="0"/>
                <a:cs typeface="Calibri" panose="020F0502020204030204" pitchFamily="34" charset="0"/>
              </a:rPr>
              <a:t>How to avoid Spurious tuples</a:t>
            </a:r>
            <a:endParaRPr lang="en-US" sz="2000" dirty="0">
              <a:solidFill>
                <a:srgbClr val="C00000"/>
              </a:solidFill>
              <a:latin typeface="Cambria" panose="02040503050406030204" pitchFamily="18" charset="0"/>
              <a:ea typeface="Cambria" panose="02040503050406030204" pitchFamily="18" charset="0"/>
              <a:cs typeface="Calibri" panose="020F0502020204030204" pitchFamily="34" charset="0"/>
            </a:endParaRPr>
          </a:p>
          <a:p>
            <a:pPr lvl="0" eaLnBrk="0" fontAlgn="base" hangingPunct="0">
              <a:spcBef>
                <a:spcPct val="0"/>
              </a:spcBef>
              <a:spcAft>
                <a:spcPct val="0"/>
              </a:spcAft>
              <a:buClrTx/>
            </a:pPr>
            <a:r>
              <a:rPr lang="en-US" sz="2000" dirty="0">
                <a:solidFill>
                  <a:schemeClr val="bg2">
                    <a:lumMod val="75000"/>
                  </a:schemeClr>
                </a:solidFill>
                <a:latin typeface="Cambria" panose="02040503050406030204" pitchFamily="18" charset="0"/>
                <a:ea typeface="Cambria" panose="02040503050406030204" pitchFamily="18" charset="0"/>
                <a:cs typeface="Calibri" panose="020F0502020204030204" pitchFamily="34" charset="0"/>
              </a:rPr>
              <a:t>To prevent spurious tuples, ensure that joins are always performed on primary or foreign keys, which guarantee a valid relationship between the joined tables</a:t>
            </a:r>
          </a:p>
        </p:txBody>
      </p:sp>
      <p:sp>
        <p:nvSpPr>
          <p:cNvPr id="2" name="Rectangle 1"/>
          <p:cNvSpPr/>
          <p:nvPr/>
        </p:nvSpPr>
        <p:spPr>
          <a:xfrm>
            <a:off x="2991837" y="1273899"/>
            <a:ext cx="8712532" cy="3046988"/>
          </a:xfrm>
          <a:prstGeom prst="rect">
            <a:avLst/>
          </a:prstGeom>
        </p:spPr>
        <p:txBody>
          <a:bodyPr wrap="square">
            <a:spAutoFit/>
          </a:bodyPr>
          <a:lstStyle/>
          <a:p>
            <a:r>
              <a:rPr lang="en-US" sz="2400" b="1" dirty="0">
                <a:solidFill>
                  <a:srgbClr val="C00000"/>
                </a:solidFill>
                <a:latin typeface="Times New Roman" panose="02020603050405020304" pitchFamily="18" charset="0"/>
                <a:cs typeface="Times New Roman" panose="02020603050405020304" pitchFamily="18" charset="0"/>
              </a:rPr>
              <a:t>Guideline IV</a:t>
            </a:r>
          </a:p>
          <a:p>
            <a:r>
              <a:rPr lang="en-US" sz="2400" dirty="0">
                <a:latin typeface="Times New Roman" panose="02020603050405020304" pitchFamily="18" charset="0"/>
                <a:cs typeface="Times New Roman" panose="02020603050405020304" pitchFamily="18" charset="0"/>
              </a:rPr>
              <a:t>Design relation schemas so that they can be joined with equality</a:t>
            </a:r>
          </a:p>
          <a:p>
            <a:r>
              <a:rPr lang="en-US" sz="2400" dirty="0">
                <a:latin typeface="Times New Roman" panose="02020603050405020304" pitchFamily="18" charset="0"/>
                <a:cs typeface="Times New Roman" panose="02020603050405020304" pitchFamily="18" charset="0"/>
              </a:rPr>
              <a:t>conditions on attributes that are appropriately related (primary key, foreign key) pairs in a way that guarantees that no spurious tuples are generated</a:t>
            </a:r>
          </a:p>
          <a:p>
            <a:r>
              <a:rPr lang="en-US" sz="2400" dirty="0">
                <a:latin typeface="Times New Roman" panose="02020603050405020304" pitchFamily="18" charset="0"/>
                <a:cs typeface="Times New Roman" panose="02020603050405020304" pitchFamily="18" charset="0"/>
              </a:rPr>
              <a:t>Avoid relations that contain matching attributes that are not (foreign key, primary key) combinations because joining on such attributes may produce spurious tuples.</a:t>
            </a:r>
          </a:p>
        </p:txBody>
      </p:sp>
    </p:spTree>
    <p:extLst>
      <p:ext uri="{BB962C8B-B14F-4D97-AF65-F5344CB8AC3E}">
        <p14:creationId xmlns:p14="http://schemas.microsoft.com/office/powerpoint/2010/main" val="35854924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79684" y="3817425"/>
            <a:ext cx="1379096" cy="307777"/>
          </a:xfrm>
          <a:prstGeom prst="rect">
            <a:avLst/>
          </a:prstGeom>
          <a:solidFill>
            <a:schemeClr val="bg2"/>
          </a:solidFill>
        </p:spPr>
        <p:txBody>
          <a:bodyPr wrap="square" rtlCol="0">
            <a:spAutoFit/>
          </a:bodyPr>
          <a:lstStyle/>
          <a:p>
            <a:r>
              <a:rPr lang="en-US" dirty="0">
                <a:solidFill>
                  <a:schemeClr val="bg1"/>
                </a:solidFill>
              </a:rPr>
              <a:t>Dept. of AIML</a:t>
            </a:r>
          </a:p>
        </p:txBody>
      </p:sp>
      <p:pic>
        <p:nvPicPr>
          <p:cNvPr id="5" name="Picture 4"/>
          <p:cNvPicPr>
            <a:picLocks noChangeAspect="1"/>
          </p:cNvPicPr>
          <p:nvPr/>
        </p:nvPicPr>
        <p:blipFill>
          <a:blip r:embed="rId2"/>
          <a:stretch>
            <a:fillRect/>
          </a:stretch>
        </p:blipFill>
        <p:spPr>
          <a:xfrm>
            <a:off x="2588634" y="0"/>
            <a:ext cx="8363384" cy="6858000"/>
          </a:xfrm>
          <a:prstGeom prst="rect">
            <a:avLst/>
          </a:prstGeom>
        </p:spPr>
      </p:pic>
    </p:spTree>
    <p:extLst>
      <p:ext uri="{BB962C8B-B14F-4D97-AF65-F5344CB8AC3E}">
        <p14:creationId xmlns:p14="http://schemas.microsoft.com/office/powerpoint/2010/main" val="40451802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79684" y="3817425"/>
            <a:ext cx="1379096" cy="307777"/>
          </a:xfrm>
          <a:prstGeom prst="rect">
            <a:avLst/>
          </a:prstGeom>
          <a:solidFill>
            <a:schemeClr val="bg2"/>
          </a:solidFill>
        </p:spPr>
        <p:txBody>
          <a:bodyPr wrap="square" rtlCol="0">
            <a:spAutoFit/>
          </a:bodyPr>
          <a:lstStyle/>
          <a:p>
            <a:r>
              <a:rPr lang="en-US" dirty="0">
                <a:solidFill>
                  <a:schemeClr val="bg1"/>
                </a:solidFill>
              </a:rPr>
              <a:t>Dept. of AIML</a:t>
            </a:r>
          </a:p>
        </p:txBody>
      </p:sp>
      <p:pic>
        <p:nvPicPr>
          <p:cNvPr id="2" name="Picture 1"/>
          <p:cNvPicPr>
            <a:picLocks noChangeAspect="1"/>
          </p:cNvPicPr>
          <p:nvPr/>
        </p:nvPicPr>
        <p:blipFill>
          <a:blip r:embed="rId3"/>
          <a:stretch>
            <a:fillRect/>
          </a:stretch>
        </p:blipFill>
        <p:spPr>
          <a:xfrm>
            <a:off x="2492148" y="0"/>
            <a:ext cx="8143195" cy="6667500"/>
          </a:xfrm>
          <a:prstGeom prst="rect">
            <a:avLst/>
          </a:prstGeom>
        </p:spPr>
      </p:pic>
    </p:spTree>
    <p:extLst>
      <p:ext uri="{BB962C8B-B14F-4D97-AF65-F5344CB8AC3E}">
        <p14:creationId xmlns:p14="http://schemas.microsoft.com/office/powerpoint/2010/main" val="17809603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79684" y="3817425"/>
            <a:ext cx="1379096" cy="307777"/>
          </a:xfrm>
          <a:prstGeom prst="rect">
            <a:avLst/>
          </a:prstGeom>
          <a:solidFill>
            <a:schemeClr val="bg2"/>
          </a:solidFill>
        </p:spPr>
        <p:txBody>
          <a:bodyPr wrap="square" rtlCol="0">
            <a:spAutoFit/>
          </a:bodyPr>
          <a:lstStyle/>
          <a:p>
            <a:r>
              <a:rPr lang="en-US" dirty="0">
                <a:solidFill>
                  <a:schemeClr val="bg1"/>
                </a:solidFill>
              </a:rPr>
              <a:t>Dept. of AIML</a:t>
            </a:r>
          </a:p>
        </p:txBody>
      </p:sp>
      <p:pic>
        <p:nvPicPr>
          <p:cNvPr id="6" name="Picture 5"/>
          <p:cNvPicPr>
            <a:picLocks noChangeAspect="1"/>
          </p:cNvPicPr>
          <p:nvPr/>
        </p:nvPicPr>
        <p:blipFill>
          <a:blip r:embed="rId2"/>
          <a:stretch>
            <a:fillRect/>
          </a:stretch>
        </p:blipFill>
        <p:spPr>
          <a:xfrm>
            <a:off x="3352365" y="22194"/>
            <a:ext cx="6962775" cy="838200"/>
          </a:xfrm>
          <a:prstGeom prst="rect">
            <a:avLst/>
          </a:prstGeom>
        </p:spPr>
      </p:pic>
      <p:grpSp>
        <p:nvGrpSpPr>
          <p:cNvPr id="9" name="Group 8"/>
          <p:cNvGrpSpPr/>
          <p:nvPr/>
        </p:nvGrpSpPr>
        <p:grpSpPr>
          <a:xfrm>
            <a:off x="4161989" y="2800155"/>
            <a:ext cx="5343525" cy="2811785"/>
            <a:chOff x="3756746" y="1651721"/>
            <a:chExt cx="5343525" cy="3305175"/>
          </a:xfrm>
        </p:grpSpPr>
        <p:pic>
          <p:nvPicPr>
            <p:cNvPr id="7" name="Picture 6"/>
            <p:cNvPicPr>
              <a:picLocks noChangeAspect="1"/>
            </p:cNvPicPr>
            <p:nvPr/>
          </p:nvPicPr>
          <p:blipFill>
            <a:blip r:embed="rId3"/>
            <a:stretch>
              <a:fillRect/>
            </a:stretch>
          </p:blipFill>
          <p:spPr>
            <a:xfrm>
              <a:off x="3756746" y="1651721"/>
              <a:ext cx="5343525" cy="3305175"/>
            </a:xfrm>
            <a:prstGeom prst="rect">
              <a:avLst/>
            </a:prstGeom>
          </p:spPr>
        </p:pic>
        <p:sp>
          <p:nvSpPr>
            <p:cNvPr id="8" name="TextBox 7"/>
            <p:cNvSpPr txBox="1"/>
            <p:nvPr/>
          </p:nvSpPr>
          <p:spPr>
            <a:xfrm>
              <a:off x="5351318" y="3304308"/>
              <a:ext cx="2421082" cy="307777"/>
            </a:xfrm>
            <a:prstGeom prst="rect">
              <a:avLst/>
            </a:prstGeom>
            <a:solidFill>
              <a:schemeClr val="bg1"/>
            </a:solidFill>
          </p:spPr>
          <p:txBody>
            <a:bodyPr wrap="square" rtlCol="0">
              <a:spAutoFit/>
            </a:bodyPr>
            <a:lstStyle/>
            <a:p>
              <a:endParaRPr lang="en-US" dirty="0"/>
            </a:p>
          </p:txBody>
        </p:sp>
      </p:grpSp>
      <p:sp>
        <p:nvSpPr>
          <p:cNvPr id="11" name="TextBox 10"/>
          <p:cNvSpPr txBox="1"/>
          <p:nvPr/>
        </p:nvSpPr>
        <p:spPr>
          <a:xfrm>
            <a:off x="2547501" y="927458"/>
            <a:ext cx="9391654" cy="1569660"/>
          </a:xfrm>
          <a:prstGeom prst="rect">
            <a:avLst/>
          </a:prstGeom>
          <a:noFill/>
        </p:spPr>
        <p:txBody>
          <a:bodyPr wrap="square" rtlCol="0">
            <a:spAutoFit/>
          </a:bodyPr>
          <a:lstStyle/>
          <a:p>
            <a:r>
              <a:rPr lang="en-US" sz="2400" dirty="0">
                <a:latin typeface="Times New Roman" panose="02020603050405020304" pitchFamily="18" charset="0"/>
                <a:ea typeface="Cambria" panose="02040503050406030204" pitchFamily="18" charset="0"/>
                <a:cs typeface="Times New Roman" panose="02020603050405020304" pitchFamily="18" charset="0"/>
              </a:rPr>
              <a:t>A </a:t>
            </a:r>
            <a:r>
              <a:rPr lang="en-US" sz="2400" b="1" dirty="0">
                <a:latin typeface="Times New Roman" panose="02020603050405020304" pitchFamily="18" charset="0"/>
                <a:ea typeface="Cambria" panose="02040503050406030204" pitchFamily="18" charset="0"/>
                <a:cs typeface="Times New Roman" panose="02020603050405020304" pitchFamily="18" charset="0"/>
              </a:rPr>
              <a:t>functional dependency (FD) </a:t>
            </a:r>
            <a:r>
              <a:rPr lang="en-US" sz="2400" dirty="0">
                <a:latin typeface="Times New Roman" panose="02020603050405020304" pitchFamily="18" charset="0"/>
                <a:ea typeface="Cambria" panose="02040503050406030204" pitchFamily="18" charset="0"/>
                <a:cs typeface="Times New Roman" panose="02020603050405020304" pitchFamily="18" charset="0"/>
              </a:rPr>
              <a:t>describes a relationship between attributes where one attribute (the determinant) uniquely determines the value of another attribute (the dependent). It's a constraint that helps maintain data integrity and consistency.</a:t>
            </a:r>
            <a:r>
              <a:rPr lang="en-US" sz="2400" dirty="0">
                <a:latin typeface="Times New Roman" panose="02020603050405020304" pitchFamily="18" charset="0"/>
                <a:cs typeface="Times New Roman" panose="02020603050405020304" pitchFamily="18" charset="0"/>
              </a:rPr>
              <a:t> </a:t>
            </a:r>
            <a:endParaRPr lang="en-US" sz="2400" dirty="0">
              <a:latin typeface="Times New Roman" panose="02020603050405020304" pitchFamily="18" charset="0"/>
              <a:ea typeface="Cambria" panose="02040503050406030204" pitchFamily="18" charset="0"/>
              <a:cs typeface="Times New Roman" panose="02020603050405020304" pitchFamily="18" charset="0"/>
            </a:endParaRPr>
          </a:p>
        </p:txBody>
      </p:sp>
    </p:spTree>
    <p:extLst>
      <p:ext uri="{BB962C8B-B14F-4D97-AF65-F5344CB8AC3E}">
        <p14:creationId xmlns:p14="http://schemas.microsoft.com/office/powerpoint/2010/main" val="28242354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79684" y="3817425"/>
            <a:ext cx="1379096" cy="307777"/>
          </a:xfrm>
          <a:prstGeom prst="rect">
            <a:avLst/>
          </a:prstGeom>
          <a:solidFill>
            <a:schemeClr val="bg2"/>
          </a:solidFill>
        </p:spPr>
        <p:txBody>
          <a:bodyPr wrap="square" rtlCol="0">
            <a:spAutoFit/>
          </a:bodyPr>
          <a:lstStyle/>
          <a:p>
            <a:r>
              <a:rPr lang="en-US" dirty="0">
                <a:solidFill>
                  <a:schemeClr val="bg1"/>
                </a:solidFill>
              </a:rPr>
              <a:t>Dept. of AIML</a:t>
            </a:r>
          </a:p>
        </p:txBody>
      </p:sp>
      <p:pic>
        <p:nvPicPr>
          <p:cNvPr id="6" name="Picture 5"/>
          <p:cNvPicPr>
            <a:picLocks noChangeAspect="1"/>
          </p:cNvPicPr>
          <p:nvPr/>
        </p:nvPicPr>
        <p:blipFill>
          <a:blip r:embed="rId2"/>
          <a:stretch>
            <a:fillRect/>
          </a:stretch>
        </p:blipFill>
        <p:spPr>
          <a:xfrm>
            <a:off x="3493879" y="100566"/>
            <a:ext cx="6962775" cy="838200"/>
          </a:xfrm>
          <a:prstGeom prst="rect">
            <a:avLst/>
          </a:prstGeom>
        </p:spPr>
      </p:pic>
      <p:sp>
        <p:nvSpPr>
          <p:cNvPr id="11" name="TextBox 10"/>
          <p:cNvSpPr txBox="1"/>
          <p:nvPr/>
        </p:nvSpPr>
        <p:spPr>
          <a:xfrm>
            <a:off x="2852056" y="1221373"/>
            <a:ext cx="8773887" cy="3046988"/>
          </a:xfrm>
          <a:prstGeom prst="rect">
            <a:avLst/>
          </a:prstGeom>
          <a:noFill/>
        </p:spPr>
        <p:txBody>
          <a:bodyPr wrap="square" rtlCol="0">
            <a:spAutoFit/>
          </a:bodyPr>
          <a:lstStyle/>
          <a:p>
            <a:r>
              <a:rPr lang="en-US" altLang="en-US" sz="2400" dirty="0">
                <a:latin typeface="Times New Roman" panose="02020603050405020304" pitchFamily="18" charset="0"/>
                <a:cs typeface="Times New Roman" panose="02020603050405020304" pitchFamily="18" charset="0"/>
              </a:rPr>
              <a:t>A set of attributes </a:t>
            </a:r>
            <a:r>
              <a:rPr lang="en-US" altLang="en-US" sz="2400" b="1" dirty="0">
                <a:latin typeface="Times New Roman" panose="02020603050405020304" pitchFamily="18" charset="0"/>
                <a:cs typeface="Times New Roman" panose="02020603050405020304" pitchFamily="18" charset="0"/>
              </a:rPr>
              <a:t>X </a:t>
            </a:r>
            <a:r>
              <a:rPr lang="en-US" altLang="en-US" sz="2400" b="1" i="1" dirty="0">
                <a:latin typeface="Times New Roman" panose="02020603050405020304" pitchFamily="18" charset="0"/>
                <a:cs typeface="Times New Roman" panose="02020603050405020304" pitchFamily="18" charset="0"/>
              </a:rPr>
              <a:t>functionally</a:t>
            </a:r>
            <a:r>
              <a:rPr lang="en-US" altLang="en-US" sz="2400" b="1" dirty="0">
                <a:latin typeface="Times New Roman" panose="02020603050405020304" pitchFamily="18" charset="0"/>
                <a:cs typeface="Times New Roman" panose="02020603050405020304" pitchFamily="18" charset="0"/>
              </a:rPr>
              <a:t> </a:t>
            </a:r>
            <a:r>
              <a:rPr lang="en-US" altLang="en-US" sz="2400" b="1" i="1" dirty="0">
                <a:latin typeface="Times New Roman" panose="02020603050405020304" pitchFamily="18" charset="0"/>
                <a:cs typeface="Times New Roman" panose="02020603050405020304" pitchFamily="18" charset="0"/>
              </a:rPr>
              <a:t>determines</a:t>
            </a:r>
            <a:r>
              <a:rPr lang="en-US" altLang="en-US" sz="2400" b="1" dirty="0">
                <a:latin typeface="Times New Roman" panose="02020603050405020304" pitchFamily="18" charset="0"/>
                <a:cs typeface="Times New Roman" panose="02020603050405020304" pitchFamily="18" charset="0"/>
              </a:rPr>
              <a:t> a set of attributes Y </a:t>
            </a:r>
            <a:r>
              <a:rPr lang="en-US" altLang="en-US" sz="2400" dirty="0">
                <a:latin typeface="Times New Roman" panose="02020603050405020304" pitchFamily="18" charset="0"/>
                <a:cs typeface="Times New Roman" panose="02020603050405020304" pitchFamily="18" charset="0"/>
              </a:rPr>
              <a:t>if the value of X determines a unique value for Y</a:t>
            </a:r>
          </a:p>
          <a:p>
            <a:pPr eaLnBrk="1" hangingPunct="1"/>
            <a:r>
              <a:rPr lang="en-US" altLang="en-US" sz="2400" dirty="0">
                <a:latin typeface="Times New Roman" panose="02020603050405020304" pitchFamily="18" charset="0"/>
                <a:cs typeface="Times New Roman" panose="02020603050405020304" pitchFamily="18" charset="0"/>
              </a:rPr>
              <a:t>X </a:t>
            </a:r>
            <a:r>
              <a:rPr lang="en-US" altLang="en-US" sz="2400" dirty="0">
                <a:latin typeface="Times New Roman" panose="02020603050405020304" pitchFamily="18" charset="0"/>
                <a:cs typeface="Times New Roman" panose="02020603050405020304" pitchFamily="18" charset="0"/>
                <a:sym typeface="Wingdings 3" panose="05040102010807070707" pitchFamily="18" charset="2"/>
              </a:rPr>
              <a:t></a:t>
            </a:r>
            <a:r>
              <a:rPr lang="en-US" altLang="en-US" sz="2400" dirty="0">
                <a:latin typeface="Times New Roman" panose="02020603050405020304" pitchFamily="18" charset="0"/>
                <a:cs typeface="Times New Roman" panose="02020603050405020304" pitchFamily="18" charset="0"/>
              </a:rPr>
              <a:t> Y holds if whenever two tuples have the same value for X, they </a:t>
            </a:r>
            <a:r>
              <a:rPr lang="en-US" altLang="en-US" sz="2400" i="1" dirty="0">
                <a:latin typeface="Times New Roman" panose="02020603050405020304" pitchFamily="18" charset="0"/>
                <a:cs typeface="Times New Roman" panose="02020603050405020304" pitchFamily="18" charset="0"/>
              </a:rPr>
              <a:t>must have </a:t>
            </a:r>
            <a:r>
              <a:rPr lang="en-US" altLang="en-US" sz="2400" dirty="0">
                <a:latin typeface="Times New Roman" panose="02020603050405020304" pitchFamily="18" charset="0"/>
                <a:cs typeface="Times New Roman" panose="02020603050405020304" pitchFamily="18" charset="0"/>
              </a:rPr>
              <a:t>the same value for Y</a:t>
            </a:r>
          </a:p>
          <a:p>
            <a:pPr lvl="1" eaLnBrk="1" hangingPunct="1"/>
            <a:r>
              <a:rPr lang="en-US" altLang="en-US" sz="2400" dirty="0">
                <a:latin typeface="Times New Roman" panose="02020603050405020304" pitchFamily="18" charset="0"/>
                <a:cs typeface="Times New Roman" panose="02020603050405020304" pitchFamily="18" charset="0"/>
              </a:rPr>
              <a:t>For any two tuples t1 and t2 in any relation instance r(R): If  t1[X]=t2[X], </a:t>
            </a:r>
            <a:r>
              <a:rPr lang="en-US" altLang="en-US" sz="2400" i="1" dirty="0">
                <a:latin typeface="Times New Roman" panose="02020603050405020304" pitchFamily="18" charset="0"/>
                <a:cs typeface="Times New Roman" panose="02020603050405020304" pitchFamily="18" charset="0"/>
              </a:rPr>
              <a:t>then</a:t>
            </a:r>
            <a:r>
              <a:rPr lang="en-US" altLang="en-US" sz="2400" dirty="0">
                <a:latin typeface="Times New Roman" panose="02020603050405020304" pitchFamily="18" charset="0"/>
                <a:cs typeface="Times New Roman" panose="02020603050405020304" pitchFamily="18" charset="0"/>
              </a:rPr>
              <a:t> t1[Y]=t2[Y]</a:t>
            </a:r>
          </a:p>
          <a:p>
            <a:pPr eaLnBrk="1" hangingPunct="1"/>
            <a:r>
              <a:rPr lang="en-US" altLang="en-US" sz="2400" dirty="0">
                <a:latin typeface="Times New Roman" panose="02020603050405020304" pitchFamily="18" charset="0"/>
                <a:cs typeface="Times New Roman" panose="02020603050405020304" pitchFamily="18" charset="0"/>
              </a:rPr>
              <a:t>X </a:t>
            </a:r>
            <a:r>
              <a:rPr lang="en-US" altLang="en-US" sz="2400" dirty="0">
                <a:latin typeface="Times New Roman" panose="02020603050405020304" pitchFamily="18" charset="0"/>
                <a:cs typeface="Times New Roman" panose="02020603050405020304" pitchFamily="18" charset="0"/>
                <a:sym typeface="Wingdings 3" panose="05040102010807070707" pitchFamily="18" charset="2"/>
              </a:rPr>
              <a:t></a:t>
            </a:r>
            <a:r>
              <a:rPr lang="en-US" altLang="en-US" sz="2400" dirty="0">
                <a:latin typeface="Times New Roman" panose="02020603050405020304" pitchFamily="18" charset="0"/>
                <a:cs typeface="Times New Roman" panose="02020603050405020304" pitchFamily="18" charset="0"/>
              </a:rPr>
              <a:t> Y in R specifies a </a:t>
            </a:r>
            <a:r>
              <a:rPr lang="en-US" altLang="en-US" sz="2400" i="1" dirty="0">
                <a:latin typeface="Times New Roman" panose="02020603050405020304" pitchFamily="18" charset="0"/>
                <a:cs typeface="Times New Roman" panose="02020603050405020304" pitchFamily="18" charset="0"/>
              </a:rPr>
              <a:t>constraint</a:t>
            </a:r>
            <a:r>
              <a:rPr lang="en-US" altLang="en-US" sz="2400" dirty="0">
                <a:latin typeface="Times New Roman" panose="02020603050405020304" pitchFamily="18" charset="0"/>
                <a:cs typeface="Times New Roman" panose="02020603050405020304" pitchFamily="18" charset="0"/>
              </a:rPr>
              <a:t> on all relation instances r(R)</a:t>
            </a:r>
          </a:p>
          <a:p>
            <a:endParaRPr lang="en-US" sz="2400" dirty="0">
              <a:latin typeface="Times New Roman" panose="02020603050405020304" pitchFamily="18" charset="0"/>
              <a:ea typeface="Cambria" panose="02040503050406030204" pitchFamily="18" charset="0"/>
              <a:cs typeface="Times New Roman" panose="02020603050405020304" pitchFamily="18" charset="0"/>
            </a:endParaRPr>
          </a:p>
        </p:txBody>
      </p:sp>
    </p:spTree>
    <p:extLst>
      <p:ext uri="{BB962C8B-B14F-4D97-AF65-F5344CB8AC3E}">
        <p14:creationId xmlns:p14="http://schemas.microsoft.com/office/powerpoint/2010/main" val="130544035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79684" y="3817425"/>
            <a:ext cx="1379096" cy="307777"/>
          </a:xfrm>
          <a:prstGeom prst="rect">
            <a:avLst/>
          </a:prstGeom>
          <a:solidFill>
            <a:schemeClr val="bg2"/>
          </a:solidFill>
        </p:spPr>
        <p:txBody>
          <a:bodyPr wrap="square" rtlCol="0">
            <a:spAutoFit/>
          </a:bodyPr>
          <a:lstStyle/>
          <a:p>
            <a:r>
              <a:rPr lang="en-US" dirty="0">
                <a:solidFill>
                  <a:schemeClr val="bg1"/>
                </a:solidFill>
              </a:rPr>
              <a:t>Dept. of AIML</a:t>
            </a:r>
          </a:p>
        </p:txBody>
      </p:sp>
      <p:sp>
        <p:nvSpPr>
          <p:cNvPr id="11" name="TextBox 10"/>
          <p:cNvSpPr txBox="1"/>
          <p:nvPr/>
        </p:nvSpPr>
        <p:spPr>
          <a:xfrm>
            <a:off x="3189514" y="1706078"/>
            <a:ext cx="7347858" cy="2419124"/>
          </a:xfrm>
          <a:prstGeom prst="rect">
            <a:avLst/>
          </a:prstGeom>
          <a:noFill/>
        </p:spPr>
        <p:txBody>
          <a:bodyPr wrap="square" rtlCol="0">
            <a:spAutoFit/>
          </a:bodyPr>
          <a:lstStyle/>
          <a:p>
            <a:pPr marL="342900" indent="-342900" eaLnBrk="1" hangingPunct="1">
              <a:lnSpc>
                <a:spcPct val="90000"/>
              </a:lnSpc>
              <a:buFont typeface="Wingdings" panose="05000000000000000000" pitchFamily="2" charset="2"/>
              <a:buChar char="§"/>
            </a:pPr>
            <a:r>
              <a:rPr lang="en-US" altLang="en-US" sz="2400" dirty="0">
                <a:latin typeface="Times New Roman" panose="02020603050405020304" pitchFamily="18" charset="0"/>
                <a:cs typeface="Times New Roman" panose="02020603050405020304" pitchFamily="18" charset="0"/>
              </a:rPr>
              <a:t>Social security number determines employee name </a:t>
            </a:r>
            <a:r>
              <a:rPr lang="en-US" altLang="en-US" sz="2400" b="1" dirty="0">
                <a:latin typeface="Times New Roman" panose="02020603050405020304" pitchFamily="18" charset="0"/>
                <a:cs typeface="Times New Roman" panose="02020603050405020304" pitchFamily="18" charset="0"/>
              </a:rPr>
              <a:t>SSN </a:t>
            </a:r>
            <a:r>
              <a:rPr lang="en-US" altLang="en-US" sz="2400" b="1" dirty="0">
                <a:latin typeface="Times New Roman" panose="02020603050405020304" pitchFamily="18" charset="0"/>
                <a:cs typeface="Times New Roman" panose="02020603050405020304" pitchFamily="18" charset="0"/>
                <a:sym typeface="Wingdings 3" panose="05040102010807070707" pitchFamily="18" charset="2"/>
              </a:rPr>
              <a:t></a:t>
            </a:r>
            <a:r>
              <a:rPr lang="en-US" altLang="en-US" sz="2400" b="1" dirty="0">
                <a:latin typeface="Times New Roman" panose="02020603050405020304" pitchFamily="18" charset="0"/>
                <a:cs typeface="Times New Roman" panose="02020603050405020304" pitchFamily="18" charset="0"/>
              </a:rPr>
              <a:t> ENAME</a:t>
            </a:r>
          </a:p>
          <a:p>
            <a:pPr marL="342900" indent="-342900" eaLnBrk="1" hangingPunct="1">
              <a:lnSpc>
                <a:spcPct val="90000"/>
              </a:lnSpc>
              <a:buFont typeface="Wingdings" panose="05000000000000000000" pitchFamily="2" charset="2"/>
              <a:buChar char="§"/>
            </a:pPr>
            <a:r>
              <a:rPr lang="en-US" altLang="en-US" sz="2400" dirty="0">
                <a:latin typeface="Times New Roman" panose="02020603050405020304" pitchFamily="18" charset="0"/>
                <a:cs typeface="Times New Roman" panose="02020603050405020304" pitchFamily="18" charset="0"/>
              </a:rPr>
              <a:t>Project number determines project name and location </a:t>
            </a:r>
            <a:r>
              <a:rPr lang="en-US" altLang="en-US" sz="2400" b="1" dirty="0">
                <a:latin typeface="Times New Roman" panose="02020603050405020304" pitchFamily="18" charset="0"/>
                <a:cs typeface="Times New Roman" panose="02020603050405020304" pitchFamily="18" charset="0"/>
              </a:rPr>
              <a:t>PNUMBER </a:t>
            </a:r>
            <a:r>
              <a:rPr lang="en-US" altLang="en-US" sz="2400" b="1" dirty="0">
                <a:latin typeface="Times New Roman" panose="02020603050405020304" pitchFamily="18" charset="0"/>
                <a:cs typeface="Times New Roman" panose="02020603050405020304" pitchFamily="18" charset="0"/>
                <a:sym typeface="Wingdings 3" panose="05040102010807070707" pitchFamily="18" charset="2"/>
              </a:rPr>
              <a:t></a:t>
            </a:r>
            <a:r>
              <a:rPr lang="en-US" altLang="en-US" sz="2400" b="1" dirty="0">
                <a:latin typeface="Times New Roman" panose="02020603050405020304" pitchFamily="18" charset="0"/>
                <a:cs typeface="Times New Roman" panose="02020603050405020304" pitchFamily="18" charset="0"/>
              </a:rPr>
              <a:t> {PNAME, PLOCATION}</a:t>
            </a:r>
          </a:p>
          <a:p>
            <a:pPr marL="342900" indent="-342900" eaLnBrk="1" hangingPunct="1">
              <a:lnSpc>
                <a:spcPct val="90000"/>
              </a:lnSpc>
              <a:buFont typeface="Wingdings" panose="05000000000000000000" pitchFamily="2" charset="2"/>
              <a:buChar char="§"/>
            </a:pPr>
            <a:r>
              <a:rPr lang="en-US" altLang="en-US" sz="2400" dirty="0">
                <a:latin typeface="Times New Roman" panose="02020603050405020304" pitchFamily="18" charset="0"/>
                <a:cs typeface="Times New Roman" panose="02020603050405020304" pitchFamily="18" charset="0"/>
              </a:rPr>
              <a:t>Employee </a:t>
            </a:r>
            <a:r>
              <a:rPr lang="en-US" altLang="en-US" sz="2400" dirty="0" err="1">
                <a:latin typeface="Times New Roman" panose="02020603050405020304" pitchFamily="18" charset="0"/>
                <a:cs typeface="Times New Roman" panose="02020603050405020304" pitchFamily="18" charset="0"/>
              </a:rPr>
              <a:t>ssn</a:t>
            </a:r>
            <a:r>
              <a:rPr lang="en-US" altLang="en-US" sz="2400" dirty="0">
                <a:latin typeface="Times New Roman" panose="02020603050405020304" pitchFamily="18" charset="0"/>
                <a:cs typeface="Times New Roman" panose="02020603050405020304" pitchFamily="18" charset="0"/>
              </a:rPr>
              <a:t> and project number determines the hours per week that the employee works on the project  </a:t>
            </a:r>
            <a:r>
              <a:rPr lang="en-US" altLang="en-US" sz="2400" b="1" dirty="0">
                <a:latin typeface="Times New Roman" panose="02020603050405020304" pitchFamily="18" charset="0"/>
                <a:cs typeface="Times New Roman" panose="02020603050405020304" pitchFamily="18" charset="0"/>
              </a:rPr>
              <a:t>{SSN, PNUMBER} </a:t>
            </a:r>
            <a:r>
              <a:rPr lang="en-US" altLang="en-US" sz="2400" b="1" dirty="0">
                <a:latin typeface="Times New Roman" panose="02020603050405020304" pitchFamily="18" charset="0"/>
                <a:cs typeface="Times New Roman" panose="02020603050405020304" pitchFamily="18" charset="0"/>
                <a:sym typeface="Wingdings 3" panose="05040102010807070707" pitchFamily="18" charset="2"/>
              </a:rPr>
              <a:t></a:t>
            </a:r>
            <a:r>
              <a:rPr lang="en-US" altLang="en-US" sz="2400" b="1" dirty="0">
                <a:latin typeface="Times New Roman" panose="02020603050405020304" pitchFamily="18" charset="0"/>
                <a:cs typeface="Times New Roman" panose="02020603050405020304" pitchFamily="18" charset="0"/>
              </a:rPr>
              <a:t> HOURS </a:t>
            </a:r>
          </a:p>
        </p:txBody>
      </p:sp>
      <p:sp>
        <p:nvSpPr>
          <p:cNvPr id="2" name="Rectangle 1"/>
          <p:cNvSpPr/>
          <p:nvPr/>
        </p:nvSpPr>
        <p:spPr>
          <a:xfrm>
            <a:off x="4320987" y="314197"/>
            <a:ext cx="5634876" cy="646331"/>
          </a:xfrm>
          <a:prstGeom prst="rect">
            <a:avLst/>
          </a:prstGeom>
        </p:spPr>
        <p:txBody>
          <a:bodyPr wrap="none">
            <a:spAutoFit/>
          </a:bodyPr>
          <a:lstStyle/>
          <a:p>
            <a:r>
              <a:rPr lang="en-US" altLang="en-US" sz="3600" b="1" dirty="0">
                <a:solidFill>
                  <a:schemeClr val="accent1"/>
                </a:solidFill>
                <a:latin typeface="Times New Roman" panose="02020603050405020304" pitchFamily="18" charset="0"/>
                <a:cs typeface="Times New Roman" panose="02020603050405020304" pitchFamily="18" charset="0"/>
              </a:rPr>
              <a:t>Examples of FD constraints</a:t>
            </a:r>
            <a:endParaRPr lang="en-US" sz="3600" b="1" dirty="0">
              <a:solidFill>
                <a:schemeClr val="accent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738967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79684" y="3817425"/>
            <a:ext cx="1379096" cy="307777"/>
          </a:xfrm>
          <a:prstGeom prst="rect">
            <a:avLst/>
          </a:prstGeom>
          <a:solidFill>
            <a:schemeClr val="bg2"/>
          </a:solidFill>
        </p:spPr>
        <p:txBody>
          <a:bodyPr wrap="square" rtlCol="0">
            <a:spAutoFit/>
          </a:bodyPr>
          <a:lstStyle/>
          <a:p>
            <a:r>
              <a:rPr lang="en-US" dirty="0">
                <a:solidFill>
                  <a:schemeClr val="bg1"/>
                </a:solidFill>
              </a:rPr>
              <a:t>Dept. of AIML</a:t>
            </a:r>
          </a:p>
        </p:txBody>
      </p:sp>
      <p:pic>
        <p:nvPicPr>
          <p:cNvPr id="6" name="Picture 5"/>
          <p:cNvPicPr>
            <a:picLocks noChangeAspect="1"/>
          </p:cNvPicPr>
          <p:nvPr/>
        </p:nvPicPr>
        <p:blipFill>
          <a:blip r:embed="rId2"/>
          <a:stretch>
            <a:fillRect/>
          </a:stretch>
        </p:blipFill>
        <p:spPr>
          <a:xfrm>
            <a:off x="3310802" y="193964"/>
            <a:ext cx="6962775" cy="838200"/>
          </a:xfrm>
          <a:prstGeom prst="rect">
            <a:avLst/>
          </a:prstGeom>
        </p:spPr>
      </p:pic>
      <p:sp>
        <p:nvSpPr>
          <p:cNvPr id="3" name="TextBox 2"/>
          <p:cNvSpPr txBox="1"/>
          <p:nvPr/>
        </p:nvSpPr>
        <p:spPr>
          <a:xfrm>
            <a:off x="5953991" y="3138055"/>
            <a:ext cx="1257300" cy="307777"/>
          </a:xfrm>
          <a:prstGeom prst="rect">
            <a:avLst/>
          </a:prstGeom>
          <a:solidFill>
            <a:schemeClr val="bg1"/>
          </a:solidFill>
        </p:spPr>
        <p:txBody>
          <a:bodyPr wrap="square" rtlCol="0">
            <a:spAutoFit/>
          </a:bodyPr>
          <a:lstStyle/>
          <a:p>
            <a:endParaRPr lang="en-US" dirty="0"/>
          </a:p>
        </p:txBody>
      </p:sp>
      <p:grpSp>
        <p:nvGrpSpPr>
          <p:cNvPr id="17" name="Group 16"/>
          <p:cNvGrpSpPr/>
          <p:nvPr/>
        </p:nvGrpSpPr>
        <p:grpSpPr>
          <a:xfrm>
            <a:off x="2751859" y="1032164"/>
            <a:ext cx="9182100" cy="5000625"/>
            <a:chOff x="2751859" y="1032164"/>
            <a:chExt cx="9182100" cy="5000625"/>
          </a:xfrm>
        </p:grpSpPr>
        <p:grpSp>
          <p:nvGrpSpPr>
            <p:cNvPr id="15" name="Group 14"/>
            <p:cNvGrpSpPr/>
            <p:nvPr/>
          </p:nvGrpSpPr>
          <p:grpSpPr>
            <a:xfrm>
              <a:off x="2751859" y="1032164"/>
              <a:ext cx="9182100" cy="5000625"/>
              <a:chOff x="2751859" y="1032164"/>
              <a:chExt cx="9182100" cy="5000625"/>
            </a:xfrm>
          </p:grpSpPr>
          <p:grpSp>
            <p:nvGrpSpPr>
              <p:cNvPr id="13" name="Group 12"/>
              <p:cNvGrpSpPr/>
              <p:nvPr/>
            </p:nvGrpSpPr>
            <p:grpSpPr>
              <a:xfrm>
                <a:off x="2751859" y="1032164"/>
                <a:ext cx="9182100" cy="5000625"/>
                <a:chOff x="2751859" y="1032164"/>
                <a:chExt cx="9182100" cy="5000625"/>
              </a:xfrm>
            </p:grpSpPr>
            <p:pic>
              <p:nvPicPr>
                <p:cNvPr id="2" name="Picture 1"/>
                <p:cNvPicPr>
                  <a:picLocks noChangeAspect="1"/>
                </p:cNvPicPr>
                <p:nvPr/>
              </p:nvPicPr>
              <p:blipFill>
                <a:blip r:embed="rId3"/>
                <a:stretch>
                  <a:fillRect/>
                </a:stretch>
              </p:blipFill>
              <p:spPr>
                <a:xfrm>
                  <a:off x="2751859" y="1032164"/>
                  <a:ext cx="9182100" cy="5000625"/>
                </a:xfrm>
                <a:prstGeom prst="rect">
                  <a:avLst/>
                </a:prstGeom>
                <a:solidFill>
                  <a:schemeClr val="bg1"/>
                </a:solidFill>
              </p:spPr>
            </p:pic>
            <p:sp>
              <p:nvSpPr>
                <p:cNvPr id="12" name="TextBox 11"/>
                <p:cNvSpPr txBox="1"/>
                <p:nvPr/>
              </p:nvSpPr>
              <p:spPr>
                <a:xfrm>
                  <a:off x="7211291" y="3252355"/>
                  <a:ext cx="1122218" cy="193477"/>
                </a:xfrm>
                <a:prstGeom prst="rect">
                  <a:avLst/>
                </a:prstGeom>
                <a:solidFill>
                  <a:schemeClr val="bg1"/>
                </a:solidFill>
              </p:spPr>
              <p:txBody>
                <a:bodyPr wrap="square" rtlCol="0">
                  <a:spAutoFit/>
                </a:bodyPr>
                <a:lstStyle/>
                <a:p>
                  <a:endParaRPr lang="en-US" dirty="0"/>
                </a:p>
              </p:txBody>
            </p:sp>
          </p:grpSp>
          <p:sp>
            <p:nvSpPr>
              <p:cNvPr id="14" name="TextBox 13"/>
              <p:cNvSpPr txBox="1"/>
              <p:nvPr/>
            </p:nvSpPr>
            <p:spPr>
              <a:xfrm>
                <a:off x="5953991" y="3138055"/>
                <a:ext cx="1257300" cy="307777"/>
              </a:xfrm>
              <a:prstGeom prst="rect">
                <a:avLst/>
              </a:prstGeom>
              <a:solidFill>
                <a:schemeClr val="bg1"/>
              </a:solidFill>
            </p:spPr>
            <p:txBody>
              <a:bodyPr wrap="square" rtlCol="0">
                <a:spAutoFit/>
              </a:bodyPr>
              <a:lstStyle/>
              <a:p>
                <a:endParaRPr lang="en-US" dirty="0"/>
              </a:p>
            </p:txBody>
          </p:sp>
        </p:grpSp>
        <p:sp>
          <p:nvSpPr>
            <p:cNvPr id="16" name="TextBox 15"/>
            <p:cNvSpPr txBox="1"/>
            <p:nvPr/>
          </p:nvSpPr>
          <p:spPr>
            <a:xfrm>
              <a:off x="11066318" y="5476009"/>
              <a:ext cx="727364" cy="484044"/>
            </a:xfrm>
            <a:prstGeom prst="rect">
              <a:avLst/>
            </a:prstGeom>
            <a:solidFill>
              <a:schemeClr val="bg1"/>
            </a:solidFill>
          </p:spPr>
          <p:txBody>
            <a:bodyPr wrap="square" rtlCol="0">
              <a:spAutoFit/>
            </a:bodyPr>
            <a:lstStyle/>
            <a:p>
              <a:endParaRPr lang="en-US" dirty="0"/>
            </a:p>
          </p:txBody>
        </p:sp>
      </p:grpSp>
    </p:spTree>
    <p:extLst>
      <p:ext uri="{BB962C8B-B14F-4D97-AF65-F5344CB8AC3E}">
        <p14:creationId xmlns:p14="http://schemas.microsoft.com/office/powerpoint/2010/main" val="3278681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79684" y="3817425"/>
            <a:ext cx="1379096" cy="307777"/>
          </a:xfrm>
          <a:prstGeom prst="rect">
            <a:avLst/>
          </a:prstGeom>
          <a:solidFill>
            <a:schemeClr val="bg2"/>
          </a:solidFill>
        </p:spPr>
        <p:txBody>
          <a:bodyPr wrap="square" rtlCol="0">
            <a:spAutoFit/>
          </a:bodyPr>
          <a:lstStyle/>
          <a:p>
            <a:r>
              <a:rPr lang="en-US" dirty="0">
                <a:solidFill>
                  <a:schemeClr val="bg1"/>
                </a:solidFill>
              </a:rPr>
              <a:t>Dept. of AIML</a:t>
            </a:r>
          </a:p>
        </p:txBody>
      </p:sp>
      <p:pic>
        <p:nvPicPr>
          <p:cNvPr id="7" name="Picture 6"/>
          <p:cNvPicPr>
            <a:picLocks noChangeAspect="1"/>
          </p:cNvPicPr>
          <p:nvPr/>
        </p:nvPicPr>
        <p:blipFill>
          <a:blip r:embed="rId2"/>
          <a:stretch>
            <a:fillRect/>
          </a:stretch>
        </p:blipFill>
        <p:spPr>
          <a:xfrm>
            <a:off x="2908719" y="333945"/>
            <a:ext cx="7715250" cy="1110392"/>
          </a:xfrm>
          <a:prstGeom prst="rect">
            <a:avLst/>
          </a:prstGeom>
        </p:spPr>
      </p:pic>
      <p:sp>
        <p:nvSpPr>
          <p:cNvPr id="2" name="Rectangle 1"/>
          <p:cNvSpPr/>
          <p:nvPr/>
        </p:nvSpPr>
        <p:spPr>
          <a:xfrm>
            <a:off x="2908719" y="1756992"/>
            <a:ext cx="8922327" cy="3539430"/>
          </a:xfrm>
          <a:prstGeom prst="rect">
            <a:avLst/>
          </a:prstGeom>
        </p:spPr>
        <p:txBody>
          <a:bodyPr wrap="square">
            <a:spAutoFit/>
          </a:bodyPr>
          <a:lstStyle/>
          <a:p>
            <a:r>
              <a:rPr lang="en-US" sz="2800" dirty="0">
                <a:latin typeface="Cambria" panose="02040503050406030204" pitchFamily="18" charset="0"/>
                <a:ea typeface="Cambria" panose="02040503050406030204" pitchFamily="18" charset="0"/>
              </a:rPr>
              <a:t>Four informal guidelines that may be used as measures to determine the quality of relation schema design:</a:t>
            </a:r>
          </a:p>
          <a:p>
            <a:pPr marL="457200" indent="-457200">
              <a:buFont typeface="Wingdings" panose="05000000000000000000" pitchFamily="2" charset="2"/>
              <a:buChar char="§"/>
            </a:pPr>
            <a:r>
              <a:rPr lang="en-US" sz="2800" dirty="0">
                <a:latin typeface="Cambria" panose="02040503050406030204" pitchFamily="18" charset="0"/>
                <a:ea typeface="Cambria" panose="02040503050406030204" pitchFamily="18" charset="0"/>
              </a:rPr>
              <a:t>Making sure that the semantics of the attributes is clear in the schema</a:t>
            </a:r>
          </a:p>
          <a:p>
            <a:pPr marL="457200" indent="-457200">
              <a:buFont typeface="Wingdings" panose="05000000000000000000" pitchFamily="2" charset="2"/>
              <a:buChar char="§"/>
            </a:pPr>
            <a:r>
              <a:rPr lang="en-US" sz="2800" dirty="0">
                <a:latin typeface="Cambria" panose="02040503050406030204" pitchFamily="18" charset="0"/>
                <a:ea typeface="Cambria" panose="02040503050406030204" pitchFamily="18" charset="0"/>
              </a:rPr>
              <a:t>Reducing the redundant information in tuples</a:t>
            </a:r>
          </a:p>
          <a:p>
            <a:pPr marL="457200" indent="-457200">
              <a:buFont typeface="Wingdings" panose="05000000000000000000" pitchFamily="2" charset="2"/>
              <a:buChar char="§"/>
            </a:pPr>
            <a:r>
              <a:rPr lang="en-US" sz="2800" dirty="0">
                <a:latin typeface="Cambria" panose="02040503050406030204" pitchFamily="18" charset="0"/>
                <a:ea typeface="Cambria" panose="02040503050406030204" pitchFamily="18" charset="0"/>
              </a:rPr>
              <a:t>Reducing the NULL values in tuples</a:t>
            </a:r>
          </a:p>
          <a:p>
            <a:pPr marL="457200" indent="-457200">
              <a:buFont typeface="Wingdings" panose="05000000000000000000" pitchFamily="2" charset="2"/>
              <a:buChar char="§"/>
            </a:pPr>
            <a:r>
              <a:rPr lang="en-US" sz="2800" dirty="0">
                <a:latin typeface="Cambria" panose="02040503050406030204" pitchFamily="18" charset="0"/>
                <a:ea typeface="Cambria" panose="02040503050406030204" pitchFamily="18" charset="0"/>
              </a:rPr>
              <a:t>Disallowing the possibility of generating spurious tuples</a:t>
            </a:r>
          </a:p>
        </p:txBody>
      </p:sp>
    </p:spTree>
    <p:extLst>
      <p:ext uri="{BB962C8B-B14F-4D97-AF65-F5344CB8AC3E}">
        <p14:creationId xmlns:p14="http://schemas.microsoft.com/office/powerpoint/2010/main" val="250886691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79684" y="3817425"/>
            <a:ext cx="1379096" cy="307777"/>
          </a:xfrm>
          <a:prstGeom prst="rect">
            <a:avLst/>
          </a:prstGeom>
          <a:solidFill>
            <a:schemeClr val="bg2"/>
          </a:solidFill>
        </p:spPr>
        <p:txBody>
          <a:bodyPr wrap="square" rtlCol="0">
            <a:spAutoFit/>
          </a:bodyPr>
          <a:lstStyle/>
          <a:p>
            <a:r>
              <a:rPr lang="en-US" dirty="0">
                <a:solidFill>
                  <a:schemeClr val="bg1"/>
                </a:solidFill>
              </a:rPr>
              <a:t>Dept. of AIML</a:t>
            </a:r>
          </a:p>
        </p:txBody>
      </p:sp>
      <p:pic>
        <p:nvPicPr>
          <p:cNvPr id="6" name="Picture 5"/>
          <p:cNvPicPr>
            <a:picLocks noChangeAspect="1"/>
          </p:cNvPicPr>
          <p:nvPr/>
        </p:nvPicPr>
        <p:blipFill>
          <a:blip r:embed="rId2"/>
          <a:stretch>
            <a:fillRect/>
          </a:stretch>
        </p:blipFill>
        <p:spPr>
          <a:xfrm>
            <a:off x="3310802" y="193964"/>
            <a:ext cx="6962775" cy="838200"/>
          </a:xfrm>
          <a:prstGeom prst="rect">
            <a:avLst/>
          </a:prstGeom>
        </p:spPr>
      </p:pic>
      <p:sp>
        <p:nvSpPr>
          <p:cNvPr id="3" name="TextBox 2"/>
          <p:cNvSpPr txBox="1"/>
          <p:nvPr/>
        </p:nvSpPr>
        <p:spPr>
          <a:xfrm>
            <a:off x="5953991" y="3138055"/>
            <a:ext cx="1257300" cy="307777"/>
          </a:xfrm>
          <a:prstGeom prst="rect">
            <a:avLst/>
          </a:prstGeom>
          <a:solidFill>
            <a:schemeClr val="bg1"/>
          </a:solidFill>
        </p:spPr>
        <p:txBody>
          <a:bodyPr wrap="square" rtlCol="0">
            <a:spAutoFit/>
          </a:bodyPr>
          <a:lstStyle/>
          <a:p>
            <a:endParaRPr lang="en-US" dirty="0"/>
          </a:p>
        </p:txBody>
      </p:sp>
      <p:grpSp>
        <p:nvGrpSpPr>
          <p:cNvPr id="10" name="Group 9"/>
          <p:cNvGrpSpPr/>
          <p:nvPr/>
        </p:nvGrpSpPr>
        <p:grpSpPr>
          <a:xfrm>
            <a:off x="2549236" y="1602744"/>
            <a:ext cx="9525000" cy="3686175"/>
            <a:chOff x="2549236" y="1602744"/>
            <a:chExt cx="9525000" cy="3686175"/>
          </a:xfrm>
        </p:grpSpPr>
        <p:pic>
          <p:nvPicPr>
            <p:cNvPr id="5" name="Picture 4"/>
            <p:cNvPicPr>
              <a:picLocks noChangeAspect="1"/>
            </p:cNvPicPr>
            <p:nvPr/>
          </p:nvPicPr>
          <p:blipFill>
            <a:blip r:embed="rId3"/>
            <a:stretch>
              <a:fillRect/>
            </a:stretch>
          </p:blipFill>
          <p:spPr>
            <a:xfrm>
              <a:off x="2549236" y="1602744"/>
              <a:ext cx="9525000" cy="3686175"/>
            </a:xfrm>
            <a:prstGeom prst="rect">
              <a:avLst/>
            </a:prstGeom>
          </p:spPr>
        </p:pic>
        <p:sp>
          <p:nvSpPr>
            <p:cNvPr id="7" name="TextBox 6"/>
            <p:cNvSpPr txBox="1"/>
            <p:nvPr/>
          </p:nvSpPr>
          <p:spPr>
            <a:xfrm>
              <a:off x="6463145" y="3971313"/>
              <a:ext cx="4914900" cy="538342"/>
            </a:xfrm>
            <a:prstGeom prst="rect">
              <a:avLst/>
            </a:prstGeom>
            <a:solidFill>
              <a:schemeClr val="bg1"/>
            </a:solidFill>
          </p:spPr>
          <p:txBody>
            <a:bodyPr wrap="square" rtlCol="0">
              <a:spAutoFit/>
            </a:bodyPr>
            <a:lstStyle/>
            <a:p>
              <a:endParaRPr lang="en-US" dirty="0"/>
            </a:p>
          </p:txBody>
        </p:sp>
        <p:sp>
          <p:nvSpPr>
            <p:cNvPr id="8" name="TextBox 7"/>
            <p:cNvSpPr txBox="1"/>
            <p:nvPr/>
          </p:nvSpPr>
          <p:spPr>
            <a:xfrm>
              <a:off x="6089073" y="3971313"/>
              <a:ext cx="259772" cy="307777"/>
            </a:xfrm>
            <a:prstGeom prst="rect">
              <a:avLst/>
            </a:prstGeom>
            <a:solidFill>
              <a:schemeClr val="bg1"/>
            </a:solidFill>
          </p:spPr>
          <p:txBody>
            <a:bodyPr wrap="square" rtlCol="0">
              <a:spAutoFit/>
            </a:bodyPr>
            <a:lstStyle/>
            <a:p>
              <a:endParaRPr lang="en-US" dirty="0"/>
            </a:p>
          </p:txBody>
        </p:sp>
        <p:sp>
          <p:nvSpPr>
            <p:cNvPr id="9" name="TextBox 8"/>
            <p:cNvSpPr txBox="1"/>
            <p:nvPr/>
          </p:nvSpPr>
          <p:spPr>
            <a:xfrm>
              <a:off x="6792189" y="4509655"/>
              <a:ext cx="938647" cy="471488"/>
            </a:xfrm>
            <a:prstGeom prst="rect">
              <a:avLst/>
            </a:prstGeom>
            <a:solidFill>
              <a:schemeClr val="bg1"/>
            </a:solidFill>
          </p:spPr>
          <p:txBody>
            <a:bodyPr wrap="square" rtlCol="0">
              <a:spAutoFit/>
            </a:bodyPr>
            <a:lstStyle/>
            <a:p>
              <a:endParaRPr lang="en-US" dirty="0"/>
            </a:p>
          </p:txBody>
        </p:sp>
      </p:grpSp>
      <p:pic>
        <p:nvPicPr>
          <p:cNvPr id="11" name="Picture 10"/>
          <p:cNvPicPr>
            <a:picLocks noChangeAspect="1"/>
          </p:cNvPicPr>
          <p:nvPr/>
        </p:nvPicPr>
        <p:blipFill>
          <a:blip r:embed="rId4"/>
          <a:stretch>
            <a:fillRect/>
          </a:stretch>
        </p:blipFill>
        <p:spPr>
          <a:xfrm>
            <a:off x="7211291" y="3745447"/>
            <a:ext cx="3686175" cy="438150"/>
          </a:xfrm>
          <a:prstGeom prst="rect">
            <a:avLst/>
          </a:prstGeom>
        </p:spPr>
      </p:pic>
      <p:pic>
        <p:nvPicPr>
          <p:cNvPr id="16" name="Picture 15"/>
          <p:cNvPicPr>
            <a:picLocks noChangeAspect="1"/>
          </p:cNvPicPr>
          <p:nvPr/>
        </p:nvPicPr>
        <p:blipFill>
          <a:blip r:embed="rId5"/>
          <a:stretch>
            <a:fillRect/>
          </a:stretch>
        </p:blipFill>
        <p:spPr>
          <a:xfrm>
            <a:off x="7058891" y="4397161"/>
            <a:ext cx="3838575" cy="2105025"/>
          </a:xfrm>
          <a:prstGeom prst="rect">
            <a:avLst/>
          </a:prstGeom>
        </p:spPr>
      </p:pic>
    </p:spTree>
    <p:extLst>
      <p:ext uri="{BB962C8B-B14F-4D97-AF65-F5344CB8AC3E}">
        <p14:creationId xmlns:p14="http://schemas.microsoft.com/office/powerpoint/2010/main" val="280923311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79684" y="3817425"/>
            <a:ext cx="1379096" cy="307777"/>
          </a:xfrm>
          <a:prstGeom prst="rect">
            <a:avLst/>
          </a:prstGeom>
          <a:solidFill>
            <a:schemeClr val="bg2"/>
          </a:solidFill>
        </p:spPr>
        <p:txBody>
          <a:bodyPr wrap="square" rtlCol="0">
            <a:spAutoFit/>
          </a:bodyPr>
          <a:lstStyle/>
          <a:p>
            <a:r>
              <a:rPr lang="en-US" dirty="0">
                <a:solidFill>
                  <a:schemeClr val="bg1"/>
                </a:solidFill>
              </a:rPr>
              <a:t>Dept. of AIML</a:t>
            </a:r>
          </a:p>
        </p:txBody>
      </p:sp>
      <p:pic>
        <p:nvPicPr>
          <p:cNvPr id="6" name="Picture 5"/>
          <p:cNvPicPr>
            <a:picLocks noChangeAspect="1"/>
          </p:cNvPicPr>
          <p:nvPr/>
        </p:nvPicPr>
        <p:blipFill>
          <a:blip r:embed="rId2"/>
          <a:stretch>
            <a:fillRect/>
          </a:stretch>
        </p:blipFill>
        <p:spPr>
          <a:xfrm>
            <a:off x="3310802" y="193964"/>
            <a:ext cx="6962775" cy="838200"/>
          </a:xfrm>
          <a:prstGeom prst="rect">
            <a:avLst/>
          </a:prstGeom>
        </p:spPr>
      </p:pic>
      <p:sp>
        <p:nvSpPr>
          <p:cNvPr id="3" name="TextBox 2"/>
          <p:cNvSpPr txBox="1"/>
          <p:nvPr/>
        </p:nvSpPr>
        <p:spPr>
          <a:xfrm>
            <a:off x="5953991" y="3138055"/>
            <a:ext cx="1257300" cy="307777"/>
          </a:xfrm>
          <a:prstGeom prst="rect">
            <a:avLst/>
          </a:prstGeom>
          <a:solidFill>
            <a:schemeClr val="bg1"/>
          </a:solidFill>
        </p:spPr>
        <p:txBody>
          <a:bodyPr wrap="square" rtlCol="0">
            <a:spAutoFit/>
          </a:bodyPr>
          <a:lstStyle/>
          <a:p>
            <a:endParaRPr lang="en-US" dirty="0"/>
          </a:p>
        </p:txBody>
      </p:sp>
      <p:grpSp>
        <p:nvGrpSpPr>
          <p:cNvPr id="24" name="Group 23"/>
          <p:cNvGrpSpPr/>
          <p:nvPr/>
        </p:nvGrpSpPr>
        <p:grpSpPr>
          <a:xfrm>
            <a:off x="2456585" y="1032164"/>
            <a:ext cx="9420224" cy="5334000"/>
            <a:chOff x="2456585" y="1032164"/>
            <a:chExt cx="9420224" cy="5334000"/>
          </a:xfrm>
        </p:grpSpPr>
        <p:grpSp>
          <p:nvGrpSpPr>
            <p:cNvPr id="22" name="Group 21"/>
            <p:cNvGrpSpPr/>
            <p:nvPr/>
          </p:nvGrpSpPr>
          <p:grpSpPr>
            <a:xfrm>
              <a:off x="2456585" y="1032164"/>
              <a:ext cx="9315450" cy="5334000"/>
              <a:chOff x="2456585" y="1032164"/>
              <a:chExt cx="9315450" cy="5334000"/>
            </a:xfrm>
          </p:grpSpPr>
          <p:pic>
            <p:nvPicPr>
              <p:cNvPr id="16" name="Picture 15"/>
              <p:cNvPicPr>
                <a:picLocks noChangeAspect="1"/>
              </p:cNvPicPr>
              <p:nvPr/>
            </p:nvPicPr>
            <p:blipFill>
              <a:blip r:embed="rId3"/>
              <a:stretch>
                <a:fillRect/>
              </a:stretch>
            </p:blipFill>
            <p:spPr>
              <a:xfrm>
                <a:off x="2456585" y="1032164"/>
                <a:ext cx="9315450" cy="5334000"/>
              </a:xfrm>
              <a:prstGeom prst="rect">
                <a:avLst/>
              </a:prstGeom>
            </p:spPr>
          </p:pic>
          <p:grpSp>
            <p:nvGrpSpPr>
              <p:cNvPr id="21" name="Group 20"/>
              <p:cNvGrpSpPr/>
              <p:nvPr/>
            </p:nvGrpSpPr>
            <p:grpSpPr>
              <a:xfrm>
                <a:off x="5953990" y="3445832"/>
                <a:ext cx="2306783" cy="970304"/>
                <a:chOff x="5953990" y="3445832"/>
                <a:chExt cx="2306783" cy="970304"/>
              </a:xfrm>
            </p:grpSpPr>
            <p:sp>
              <p:nvSpPr>
                <p:cNvPr id="17" name="TextBox 16"/>
                <p:cNvSpPr txBox="1"/>
                <p:nvPr/>
              </p:nvSpPr>
              <p:spPr>
                <a:xfrm>
                  <a:off x="6421582" y="3445832"/>
                  <a:ext cx="862445" cy="845613"/>
                </a:xfrm>
                <a:prstGeom prst="rect">
                  <a:avLst/>
                </a:prstGeom>
                <a:solidFill>
                  <a:schemeClr val="bg1"/>
                </a:solidFill>
              </p:spPr>
              <p:txBody>
                <a:bodyPr wrap="square" rtlCol="0">
                  <a:spAutoFit/>
                </a:bodyPr>
                <a:lstStyle/>
                <a:p>
                  <a:endParaRPr lang="en-US" dirty="0"/>
                </a:p>
              </p:txBody>
            </p:sp>
            <p:sp>
              <p:nvSpPr>
                <p:cNvPr id="18" name="TextBox 17"/>
                <p:cNvSpPr txBox="1"/>
                <p:nvPr/>
              </p:nvSpPr>
              <p:spPr>
                <a:xfrm>
                  <a:off x="7730836" y="3445832"/>
                  <a:ext cx="529937" cy="371593"/>
                </a:xfrm>
                <a:prstGeom prst="rect">
                  <a:avLst/>
                </a:prstGeom>
                <a:solidFill>
                  <a:schemeClr val="bg1"/>
                </a:solidFill>
              </p:spPr>
              <p:txBody>
                <a:bodyPr wrap="square" rtlCol="0">
                  <a:spAutoFit/>
                </a:bodyPr>
                <a:lstStyle/>
                <a:p>
                  <a:endParaRPr lang="en-US" dirty="0"/>
                </a:p>
              </p:txBody>
            </p:sp>
            <p:sp>
              <p:nvSpPr>
                <p:cNvPr id="19" name="TextBox 18"/>
                <p:cNvSpPr txBox="1"/>
                <p:nvPr/>
              </p:nvSpPr>
              <p:spPr>
                <a:xfrm>
                  <a:off x="5953990" y="3445832"/>
                  <a:ext cx="394855" cy="180595"/>
                </a:xfrm>
                <a:prstGeom prst="rect">
                  <a:avLst/>
                </a:prstGeom>
                <a:solidFill>
                  <a:schemeClr val="bg1"/>
                </a:solidFill>
              </p:spPr>
              <p:txBody>
                <a:bodyPr wrap="square" rtlCol="0">
                  <a:spAutoFit/>
                </a:bodyPr>
                <a:lstStyle/>
                <a:p>
                  <a:endParaRPr lang="en-US" dirty="0"/>
                </a:p>
              </p:txBody>
            </p:sp>
            <p:sp>
              <p:nvSpPr>
                <p:cNvPr id="20" name="TextBox 19"/>
                <p:cNvSpPr txBox="1"/>
                <p:nvPr/>
              </p:nvSpPr>
              <p:spPr>
                <a:xfrm>
                  <a:off x="6829260" y="3817425"/>
                  <a:ext cx="652195" cy="598711"/>
                </a:xfrm>
                <a:prstGeom prst="rect">
                  <a:avLst/>
                </a:prstGeom>
                <a:solidFill>
                  <a:schemeClr val="bg1"/>
                </a:solidFill>
              </p:spPr>
              <p:txBody>
                <a:bodyPr wrap="square" rtlCol="0">
                  <a:spAutoFit/>
                </a:bodyPr>
                <a:lstStyle/>
                <a:p>
                  <a:endParaRPr lang="en-US" dirty="0"/>
                </a:p>
              </p:txBody>
            </p:sp>
          </p:grpSp>
        </p:grpSp>
        <p:sp>
          <p:nvSpPr>
            <p:cNvPr id="23" name="TextBox 22"/>
            <p:cNvSpPr txBox="1"/>
            <p:nvPr/>
          </p:nvSpPr>
          <p:spPr>
            <a:xfrm>
              <a:off x="11087100" y="5600700"/>
              <a:ext cx="789709" cy="765464"/>
            </a:xfrm>
            <a:prstGeom prst="rect">
              <a:avLst/>
            </a:prstGeom>
            <a:solidFill>
              <a:schemeClr val="bg1"/>
            </a:solidFill>
          </p:spPr>
          <p:txBody>
            <a:bodyPr wrap="square" rtlCol="0">
              <a:spAutoFit/>
            </a:bodyPr>
            <a:lstStyle/>
            <a:p>
              <a:endParaRPr lang="en-US" dirty="0"/>
            </a:p>
          </p:txBody>
        </p:sp>
      </p:grpSp>
    </p:spTree>
    <p:extLst>
      <p:ext uri="{BB962C8B-B14F-4D97-AF65-F5344CB8AC3E}">
        <p14:creationId xmlns:p14="http://schemas.microsoft.com/office/powerpoint/2010/main" val="428163819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79684" y="3817425"/>
            <a:ext cx="1379096" cy="307777"/>
          </a:xfrm>
          <a:prstGeom prst="rect">
            <a:avLst/>
          </a:prstGeom>
          <a:solidFill>
            <a:schemeClr val="bg2"/>
          </a:solidFill>
        </p:spPr>
        <p:txBody>
          <a:bodyPr wrap="square" rtlCol="0">
            <a:spAutoFit/>
          </a:bodyPr>
          <a:lstStyle/>
          <a:p>
            <a:r>
              <a:rPr lang="en-US" dirty="0">
                <a:solidFill>
                  <a:schemeClr val="bg1"/>
                </a:solidFill>
              </a:rPr>
              <a:t>Dept. of AIML</a:t>
            </a:r>
          </a:p>
        </p:txBody>
      </p:sp>
      <p:pic>
        <p:nvPicPr>
          <p:cNvPr id="6" name="Picture 5"/>
          <p:cNvPicPr>
            <a:picLocks noChangeAspect="1"/>
          </p:cNvPicPr>
          <p:nvPr/>
        </p:nvPicPr>
        <p:blipFill>
          <a:blip r:embed="rId2"/>
          <a:stretch>
            <a:fillRect/>
          </a:stretch>
        </p:blipFill>
        <p:spPr>
          <a:xfrm>
            <a:off x="3310802" y="193964"/>
            <a:ext cx="6962775" cy="838200"/>
          </a:xfrm>
          <a:prstGeom prst="rect">
            <a:avLst/>
          </a:prstGeom>
        </p:spPr>
      </p:pic>
      <p:sp>
        <p:nvSpPr>
          <p:cNvPr id="3" name="TextBox 2"/>
          <p:cNvSpPr txBox="1"/>
          <p:nvPr/>
        </p:nvSpPr>
        <p:spPr>
          <a:xfrm>
            <a:off x="5953991" y="3138055"/>
            <a:ext cx="1257300" cy="307777"/>
          </a:xfrm>
          <a:prstGeom prst="rect">
            <a:avLst/>
          </a:prstGeom>
          <a:solidFill>
            <a:schemeClr val="bg1"/>
          </a:solidFill>
        </p:spPr>
        <p:txBody>
          <a:bodyPr wrap="square" rtlCol="0">
            <a:spAutoFit/>
          </a:bodyPr>
          <a:lstStyle/>
          <a:p>
            <a:endParaRPr lang="en-US" dirty="0"/>
          </a:p>
        </p:txBody>
      </p:sp>
      <p:grpSp>
        <p:nvGrpSpPr>
          <p:cNvPr id="9" name="Group 8"/>
          <p:cNvGrpSpPr/>
          <p:nvPr/>
        </p:nvGrpSpPr>
        <p:grpSpPr>
          <a:xfrm>
            <a:off x="2612015" y="1032164"/>
            <a:ext cx="9579985" cy="5451763"/>
            <a:chOff x="2612015" y="1032164"/>
            <a:chExt cx="9579985" cy="5451763"/>
          </a:xfrm>
        </p:grpSpPr>
        <p:pic>
          <p:nvPicPr>
            <p:cNvPr id="2" name="Picture 1"/>
            <p:cNvPicPr>
              <a:picLocks noChangeAspect="1"/>
            </p:cNvPicPr>
            <p:nvPr/>
          </p:nvPicPr>
          <p:blipFill>
            <a:blip r:embed="rId3"/>
            <a:stretch>
              <a:fillRect/>
            </a:stretch>
          </p:blipFill>
          <p:spPr>
            <a:xfrm>
              <a:off x="2612015" y="1032164"/>
              <a:ext cx="9420225" cy="5372100"/>
            </a:xfrm>
            <a:prstGeom prst="rect">
              <a:avLst/>
            </a:prstGeom>
          </p:spPr>
        </p:pic>
        <p:sp>
          <p:nvSpPr>
            <p:cNvPr id="5" name="TextBox 4"/>
            <p:cNvSpPr txBox="1"/>
            <p:nvPr/>
          </p:nvSpPr>
          <p:spPr>
            <a:xfrm>
              <a:off x="11294918" y="5465618"/>
              <a:ext cx="897082" cy="1018309"/>
            </a:xfrm>
            <a:prstGeom prst="rect">
              <a:avLst/>
            </a:prstGeom>
            <a:solidFill>
              <a:schemeClr val="bg1"/>
            </a:solidFill>
          </p:spPr>
          <p:txBody>
            <a:bodyPr wrap="square" rtlCol="0">
              <a:spAutoFit/>
            </a:bodyPr>
            <a:lstStyle/>
            <a:p>
              <a:endParaRPr lang="en-US" dirty="0"/>
            </a:p>
          </p:txBody>
        </p:sp>
        <p:sp>
          <p:nvSpPr>
            <p:cNvPr id="7" name="TextBox 6"/>
            <p:cNvSpPr txBox="1"/>
            <p:nvPr/>
          </p:nvSpPr>
          <p:spPr>
            <a:xfrm>
              <a:off x="6629400" y="3445832"/>
              <a:ext cx="1911927" cy="371593"/>
            </a:xfrm>
            <a:prstGeom prst="rect">
              <a:avLst/>
            </a:prstGeom>
            <a:solidFill>
              <a:schemeClr val="bg1"/>
            </a:solidFill>
          </p:spPr>
          <p:txBody>
            <a:bodyPr wrap="square" rtlCol="0">
              <a:spAutoFit/>
            </a:bodyPr>
            <a:lstStyle/>
            <a:p>
              <a:endParaRPr lang="en-US" dirty="0"/>
            </a:p>
          </p:txBody>
        </p:sp>
        <p:sp>
          <p:nvSpPr>
            <p:cNvPr id="8" name="TextBox 7"/>
            <p:cNvSpPr txBox="1"/>
            <p:nvPr/>
          </p:nvSpPr>
          <p:spPr>
            <a:xfrm>
              <a:off x="7045036" y="3927764"/>
              <a:ext cx="332509" cy="540327"/>
            </a:xfrm>
            <a:prstGeom prst="rect">
              <a:avLst/>
            </a:prstGeom>
            <a:solidFill>
              <a:schemeClr val="bg1"/>
            </a:solidFill>
          </p:spPr>
          <p:txBody>
            <a:bodyPr wrap="square" rtlCol="0">
              <a:spAutoFit/>
            </a:bodyPr>
            <a:lstStyle/>
            <a:p>
              <a:endParaRPr lang="en-US" dirty="0"/>
            </a:p>
          </p:txBody>
        </p:sp>
      </p:grpSp>
    </p:spTree>
    <p:extLst>
      <p:ext uri="{BB962C8B-B14F-4D97-AF65-F5344CB8AC3E}">
        <p14:creationId xmlns:p14="http://schemas.microsoft.com/office/powerpoint/2010/main" val="260553703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79684" y="3817425"/>
            <a:ext cx="1379096" cy="307777"/>
          </a:xfrm>
          <a:prstGeom prst="rect">
            <a:avLst/>
          </a:prstGeom>
          <a:solidFill>
            <a:schemeClr val="bg2"/>
          </a:solidFill>
        </p:spPr>
        <p:txBody>
          <a:bodyPr wrap="square" rtlCol="0">
            <a:spAutoFit/>
          </a:bodyPr>
          <a:lstStyle/>
          <a:p>
            <a:r>
              <a:rPr lang="en-US" dirty="0">
                <a:solidFill>
                  <a:schemeClr val="bg1"/>
                </a:solidFill>
              </a:rPr>
              <a:t>Dept. of AIML</a:t>
            </a:r>
          </a:p>
        </p:txBody>
      </p:sp>
      <p:pic>
        <p:nvPicPr>
          <p:cNvPr id="6" name="Picture 5"/>
          <p:cNvPicPr>
            <a:picLocks noChangeAspect="1"/>
          </p:cNvPicPr>
          <p:nvPr/>
        </p:nvPicPr>
        <p:blipFill>
          <a:blip r:embed="rId2"/>
          <a:stretch>
            <a:fillRect/>
          </a:stretch>
        </p:blipFill>
        <p:spPr>
          <a:xfrm>
            <a:off x="3310802" y="193964"/>
            <a:ext cx="6962775" cy="838200"/>
          </a:xfrm>
          <a:prstGeom prst="rect">
            <a:avLst/>
          </a:prstGeom>
        </p:spPr>
      </p:pic>
      <p:sp>
        <p:nvSpPr>
          <p:cNvPr id="3" name="TextBox 2"/>
          <p:cNvSpPr txBox="1"/>
          <p:nvPr/>
        </p:nvSpPr>
        <p:spPr>
          <a:xfrm>
            <a:off x="5953991" y="3138055"/>
            <a:ext cx="1257300" cy="307777"/>
          </a:xfrm>
          <a:prstGeom prst="rect">
            <a:avLst/>
          </a:prstGeom>
          <a:solidFill>
            <a:schemeClr val="bg1"/>
          </a:solidFill>
        </p:spPr>
        <p:txBody>
          <a:bodyPr wrap="square" rtlCol="0">
            <a:spAutoFit/>
          </a:bodyPr>
          <a:lstStyle/>
          <a:p>
            <a:endParaRPr lang="en-US" dirty="0"/>
          </a:p>
        </p:txBody>
      </p:sp>
      <p:sp>
        <p:nvSpPr>
          <p:cNvPr id="5" name="TextBox 4"/>
          <p:cNvSpPr txBox="1"/>
          <p:nvPr/>
        </p:nvSpPr>
        <p:spPr>
          <a:xfrm>
            <a:off x="6608618" y="3356264"/>
            <a:ext cx="2026227" cy="307777"/>
          </a:xfrm>
          <a:prstGeom prst="rect">
            <a:avLst/>
          </a:prstGeom>
          <a:solidFill>
            <a:schemeClr val="bg1"/>
          </a:solidFill>
        </p:spPr>
        <p:txBody>
          <a:bodyPr wrap="square" rtlCol="0">
            <a:spAutoFit/>
          </a:bodyPr>
          <a:lstStyle/>
          <a:p>
            <a:endParaRPr lang="en-US" dirty="0"/>
          </a:p>
        </p:txBody>
      </p:sp>
      <p:grpSp>
        <p:nvGrpSpPr>
          <p:cNvPr id="8" name="Group 7"/>
          <p:cNvGrpSpPr/>
          <p:nvPr/>
        </p:nvGrpSpPr>
        <p:grpSpPr>
          <a:xfrm>
            <a:off x="2640157" y="877166"/>
            <a:ext cx="9551843" cy="5461289"/>
            <a:chOff x="2640157" y="877166"/>
            <a:chExt cx="9551843" cy="5461289"/>
          </a:xfrm>
        </p:grpSpPr>
        <p:pic>
          <p:nvPicPr>
            <p:cNvPr id="2" name="Picture 1"/>
            <p:cNvPicPr>
              <a:picLocks noChangeAspect="1"/>
            </p:cNvPicPr>
            <p:nvPr/>
          </p:nvPicPr>
          <p:blipFill>
            <a:blip r:embed="rId3"/>
            <a:stretch>
              <a:fillRect/>
            </a:stretch>
          </p:blipFill>
          <p:spPr>
            <a:xfrm>
              <a:off x="2640157" y="877166"/>
              <a:ext cx="9467850" cy="5353050"/>
            </a:xfrm>
            <a:prstGeom prst="rect">
              <a:avLst/>
            </a:prstGeom>
          </p:spPr>
        </p:pic>
        <p:sp>
          <p:nvSpPr>
            <p:cNvPr id="7" name="TextBox 6"/>
            <p:cNvSpPr txBox="1"/>
            <p:nvPr/>
          </p:nvSpPr>
          <p:spPr>
            <a:xfrm>
              <a:off x="11378045" y="5548745"/>
              <a:ext cx="813955" cy="789710"/>
            </a:xfrm>
            <a:prstGeom prst="rect">
              <a:avLst/>
            </a:prstGeom>
            <a:solidFill>
              <a:schemeClr val="bg1"/>
            </a:solidFill>
          </p:spPr>
          <p:txBody>
            <a:bodyPr wrap="square" rtlCol="0">
              <a:spAutoFit/>
            </a:bodyPr>
            <a:lstStyle/>
            <a:p>
              <a:endParaRPr lang="en-US" dirty="0"/>
            </a:p>
          </p:txBody>
        </p:sp>
      </p:grpSp>
    </p:spTree>
    <p:extLst>
      <p:ext uri="{BB962C8B-B14F-4D97-AF65-F5344CB8AC3E}">
        <p14:creationId xmlns:p14="http://schemas.microsoft.com/office/powerpoint/2010/main" val="184894085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79684" y="3817425"/>
            <a:ext cx="1379096" cy="307777"/>
          </a:xfrm>
          <a:prstGeom prst="rect">
            <a:avLst/>
          </a:prstGeom>
          <a:solidFill>
            <a:schemeClr val="bg2"/>
          </a:solidFill>
        </p:spPr>
        <p:txBody>
          <a:bodyPr wrap="square" rtlCol="0">
            <a:spAutoFit/>
          </a:bodyPr>
          <a:lstStyle/>
          <a:p>
            <a:r>
              <a:rPr lang="en-US" dirty="0">
                <a:solidFill>
                  <a:schemeClr val="bg1"/>
                </a:solidFill>
              </a:rPr>
              <a:t>Dept. of AIML</a:t>
            </a:r>
          </a:p>
        </p:txBody>
      </p:sp>
      <p:pic>
        <p:nvPicPr>
          <p:cNvPr id="6" name="Picture 5"/>
          <p:cNvPicPr>
            <a:picLocks noChangeAspect="1"/>
          </p:cNvPicPr>
          <p:nvPr/>
        </p:nvPicPr>
        <p:blipFill>
          <a:blip r:embed="rId2"/>
          <a:stretch>
            <a:fillRect/>
          </a:stretch>
        </p:blipFill>
        <p:spPr>
          <a:xfrm>
            <a:off x="3310802" y="193964"/>
            <a:ext cx="6962775" cy="838200"/>
          </a:xfrm>
          <a:prstGeom prst="rect">
            <a:avLst/>
          </a:prstGeom>
        </p:spPr>
      </p:pic>
      <p:sp>
        <p:nvSpPr>
          <p:cNvPr id="3" name="TextBox 2"/>
          <p:cNvSpPr txBox="1"/>
          <p:nvPr/>
        </p:nvSpPr>
        <p:spPr>
          <a:xfrm>
            <a:off x="5953991" y="3138055"/>
            <a:ext cx="1257300" cy="307777"/>
          </a:xfrm>
          <a:prstGeom prst="rect">
            <a:avLst/>
          </a:prstGeom>
          <a:solidFill>
            <a:schemeClr val="bg1"/>
          </a:solidFill>
        </p:spPr>
        <p:txBody>
          <a:bodyPr wrap="square" rtlCol="0">
            <a:spAutoFit/>
          </a:bodyPr>
          <a:lstStyle/>
          <a:p>
            <a:endParaRPr lang="en-US" dirty="0"/>
          </a:p>
        </p:txBody>
      </p:sp>
      <p:pic>
        <p:nvPicPr>
          <p:cNvPr id="5" name="Picture 4"/>
          <p:cNvPicPr>
            <a:picLocks noChangeAspect="1"/>
          </p:cNvPicPr>
          <p:nvPr/>
        </p:nvPicPr>
        <p:blipFill>
          <a:blip r:embed="rId3"/>
          <a:stretch>
            <a:fillRect/>
          </a:stretch>
        </p:blipFill>
        <p:spPr>
          <a:xfrm>
            <a:off x="2629766" y="1374145"/>
            <a:ext cx="7905750" cy="3156292"/>
          </a:xfrm>
          <a:prstGeom prst="rect">
            <a:avLst/>
          </a:prstGeom>
        </p:spPr>
      </p:pic>
    </p:spTree>
    <p:extLst>
      <p:ext uri="{BB962C8B-B14F-4D97-AF65-F5344CB8AC3E}">
        <p14:creationId xmlns:p14="http://schemas.microsoft.com/office/powerpoint/2010/main" val="188182746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79684" y="3817425"/>
            <a:ext cx="1379096" cy="307777"/>
          </a:xfrm>
          <a:prstGeom prst="rect">
            <a:avLst/>
          </a:prstGeom>
          <a:solidFill>
            <a:schemeClr val="bg2"/>
          </a:solidFill>
        </p:spPr>
        <p:txBody>
          <a:bodyPr wrap="square" rtlCol="0">
            <a:spAutoFit/>
          </a:bodyPr>
          <a:lstStyle/>
          <a:p>
            <a:r>
              <a:rPr lang="en-US" dirty="0">
                <a:solidFill>
                  <a:schemeClr val="bg1"/>
                </a:solidFill>
              </a:rPr>
              <a:t>Dept. of AIML</a:t>
            </a:r>
          </a:p>
        </p:txBody>
      </p:sp>
      <p:pic>
        <p:nvPicPr>
          <p:cNvPr id="5" name="Picture 4"/>
          <p:cNvPicPr>
            <a:picLocks noChangeAspect="1"/>
          </p:cNvPicPr>
          <p:nvPr/>
        </p:nvPicPr>
        <p:blipFill>
          <a:blip r:embed="rId3"/>
          <a:stretch>
            <a:fillRect/>
          </a:stretch>
        </p:blipFill>
        <p:spPr>
          <a:xfrm>
            <a:off x="4291878" y="240722"/>
            <a:ext cx="4314825" cy="1011135"/>
          </a:xfrm>
          <a:prstGeom prst="rect">
            <a:avLst/>
          </a:prstGeom>
        </p:spPr>
      </p:pic>
      <p:sp>
        <p:nvSpPr>
          <p:cNvPr id="2" name="Rectangle 1"/>
          <p:cNvSpPr/>
          <p:nvPr/>
        </p:nvSpPr>
        <p:spPr>
          <a:xfrm>
            <a:off x="2944091" y="1530111"/>
            <a:ext cx="8859982" cy="2677656"/>
          </a:xfrm>
          <a:prstGeom prst="rect">
            <a:avLst/>
          </a:prstGeom>
        </p:spPr>
        <p:txBody>
          <a:bodyPr wrap="square">
            <a:spAutoFit/>
          </a:bodyPr>
          <a:lstStyle/>
          <a:p>
            <a:pPr marL="342900" lvl="1" indent="-342900">
              <a:buFont typeface="Wingdings" panose="05000000000000000000" pitchFamily="2" charset="2"/>
              <a:buChar char="§"/>
            </a:pPr>
            <a:r>
              <a:rPr lang="en-US" altLang="en-US" sz="2400" dirty="0">
                <a:latin typeface="Times New Roman" panose="02020603050405020304" pitchFamily="18" charset="0"/>
                <a:cs typeface="Times New Roman" panose="02020603050405020304" pitchFamily="18" charset="0"/>
              </a:rPr>
              <a:t>The process of decomposing unsatisfactory "bad" relations by </a:t>
            </a:r>
            <a:r>
              <a:rPr lang="en-US" altLang="en-US" sz="2400" b="1" dirty="0">
                <a:latin typeface="Times New Roman" panose="02020603050405020304" pitchFamily="18" charset="0"/>
                <a:cs typeface="Times New Roman" panose="02020603050405020304" pitchFamily="18" charset="0"/>
              </a:rPr>
              <a:t>breaking up their attributes into smaller relations</a:t>
            </a:r>
          </a:p>
          <a:p>
            <a:pPr marL="342900" lvl="1" indent="-342900">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Normalization of data can be considered a process of analyzing the given relation schemas based on their FDs and primary keys to achieve the desirable properties of</a:t>
            </a:r>
          </a:p>
          <a:p>
            <a:pPr marL="342900" indent="-342900">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(1) minimizing redundancy  </a:t>
            </a:r>
          </a:p>
          <a:p>
            <a:pPr marL="342900" indent="-342900">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(2) minimizing the insertion, deletion, and update anomalies</a:t>
            </a:r>
          </a:p>
        </p:txBody>
      </p:sp>
    </p:spTree>
    <p:extLst>
      <p:ext uri="{BB962C8B-B14F-4D97-AF65-F5344CB8AC3E}">
        <p14:creationId xmlns:p14="http://schemas.microsoft.com/office/powerpoint/2010/main" val="314472225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79684" y="3817425"/>
            <a:ext cx="1379096" cy="307777"/>
          </a:xfrm>
          <a:prstGeom prst="rect">
            <a:avLst/>
          </a:prstGeom>
          <a:solidFill>
            <a:schemeClr val="bg2"/>
          </a:solidFill>
        </p:spPr>
        <p:txBody>
          <a:bodyPr wrap="square" rtlCol="0">
            <a:spAutoFit/>
          </a:bodyPr>
          <a:lstStyle/>
          <a:p>
            <a:r>
              <a:rPr lang="en-US" dirty="0">
                <a:solidFill>
                  <a:schemeClr val="bg1"/>
                </a:solidFill>
              </a:rPr>
              <a:t>Dept. of AIML</a:t>
            </a:r>
          </a:p>
        </p:txBody>
      </p:sp>
      <p:pic>
        <p:nvPicPr>
          <p:cNvPr id="5" name="Picture 4"/>
          <p:cNvPicPr>
            <a:picLocks noChangeAspect="1"/>
          </p:cNvPicPr>
          <p:nvPr/>
        </p:nvPicPr>
        <p:blipFill>
          <a:blip r:embed="rId3"/>
          <a:stretch>
            <a:fillRect/>
          </a:stretch>
        </p:blipFill>
        <p:spPr>
          <a:xfrm>
            <a:off x="4291878" y="240722"/>
            <a:ext cx="4314825" cy="1011135"/>
          </a:xfrm>
          <a:prstGeom prst="rect">
            <a:avLst/>
          </a:prstGeom>
        </p:spPr>
      </p:pic>
      <p:sp>
        <p:nvSpPr>
          <p:cNvPr id="2" name="Rectangle 1"/>
          <p:cNvSpPr/>
          <p:nvPr/>
        </p:nvSpPr>
        <p:spPr>
          <a:xfrm>
            <a:off x="2944091" y="1530111"/>
            <a:ext cx="8859982" cy="3416320"/>
          </a:xfrm>
          <a:prstGeom prst="rect">
            <a:avLst/>
          </a:prstGeom>
        </p:spPr>
        <p:txBody>
          <a:bodyPr wrap="square">
            <a:spAutoFit/>
          </a:bodyPr>
          <a:lstStyle/>
          <a:p>
            <a:pPr marL="342900" indent="-342900">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Normalization theory is based on the concepts of normal forms. </a:t>
            </a:r>
          </a:p>
          <a:p>
            <a:pPr marL="342900" indent="-342900">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A relational table is said to be a particular normal form if it satisfied a certain set of constraints. </a:t>
            </a:r>
          </a:p>
          <a:p>
            <a:pPr marL="342900" indent="-342900">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Edgar F. </a:t>
            </a:r>
            <a:r>
              <a:rPr lang="en-US" sz="2400" dirty="0" err="1">
                <a:latin typeface="Times New Roman" panose="02020603050405020304" pitchFamily="18" charset="0"/>
                <a:cs typeface="Times New Roman" panose="02020603050405020304" pitchFamily="18" charset="0"/>
              </a:rPr>
              <a:t>Codd</a:t>
            </a:r>
            <a:r>
              <a:rPr lang="en-US" sz="2400" dirty="0">
                <a:latin typeface="Times New Roman" panose="02020603050405020304" pitchFamily="18" charset="0"/>
                <a:cs typeface="Times New Roman" panose="02020603050405020304" pitchFamily="18" charset="0"/>
              </a:rPr>
              <a:t> originally established three normal forms: 1NF, 2NF and 3NF. </a:t>
            </a:r>
          </a:p>
          <a:p>
            <a:pPr marL="342900" indent="-342900">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There are now others that are generally accepted, but 3NF is widely considered to be sufficient for most applications. </a:t>
            </a:r>
          </a:p>
          <a:p>
            <a:pPr marL="342900" indent="-342900">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Most tables when reaching 3NF are also in BCNF (Boyce-</a:t>
            </a:r>
            <a:r>
              <a:rPr lang="en-US" sz="2400" dirty="0" err="1">
                <a:latin typeface="Times New Roman" panose="02020603050405020304" pitchFamily="18" charset="0"/>
                <a:cs typeface="Times New Roman" panose="02020603050405020304" pitchFamily="18" charset="0"/>
              </a:rPr>
              <a:t>Codd</a:t>
            </a:r>
            <a:r>
              <a:rPr lang="en-US" sz="2400" dirty="0">
                <a:latin typeface="Times New Roman" panose="02020603050405020304" pitchFamily="18" charset="0"/>
                <a:cs typeface="Times New Roman" panose="02020603050405020304" pitchFamily="18" charset="0"/>
              </a:rPr>
              <a:t> Normal Form). </a:t>
            </a:r>
          </a:p>
        </p:txBody>
      </p:sp>
    </p:spTree>
    <p:extLst>
      <p:ext uri="{BB962C8B-B14F-4D97-AF65-F5344CB8AC3E}">
        <p14:creationId xmlns:p14="http://schemas.microsoft.com/office/powerpoint/2010/main" val="131948808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79684" y="3817425"/>
            <a:ext cx="1379096" cy="307777"/>
          </a:xfrm>
          <a:prstGeom prst="rect">
            <a:avLst/>
          </a:prstGeom>
          <a:solidFill>
            <a:schemeClr val="bg2"/>
          </a:solidFill>
        </p:spPr>
        <p:txBody>
          <a:bodyPr wrap="square" rtlCol="0">
            <a:spAutoFit/>
          </a:bodyPr>
          <a:lstStyle/>
          <a:p>
            <a:r>
              <a:rPr lang="en-US" dirty="0">
                <a:solidFill>
                  <a:schemeClr val="bg1"/>
                </a:solidFill>
              </a:rPr>
              <a:t>Dept. of AIML</a:t>
            </a:r>
          </a:p>
        </p:txBody>
      </p:sp>
      <p:sp>
        <p:nvSpPr>
          <p:cNvPr id="3" name="Rectangle 2"/>
          <p:cNvSpPr/>
          <p:nvPr/>
        </p:nvSpPr>
        <p:spPr>
          <a:xfrm>
            <a:off x="3042085" y="172683"/>
            <a:ext cx="7462629" cy="1077218"/>
          </a:xfrm>
          <a:prstGeom prst="rect">
            <a:avLst/>
          </a:prstGeom>
        </p:spPr>
        <p:txBody>
          <a:bodyPr wrap="square">
            <a:spAutoFit/>
          </a:bodyPr>
          <a:lstStyle/>
          <a:p>
            <a:pPr algn="ctr"/>
            <a:r>
              <a:rPr lang="en-US" sz="3200" b="1" dirty="0">
                <a:solidFill>
                  <a:schemeClr val="accent1"/>
                </a:solidFill>
                <a:latin typeface="Times New Roman" panose="02020603050405020304" pitchFamily="18" charset="0"/>
                <a:cs typeface="Times New Roman" panose="02020603050405020304" pitchFamily="18" charset="0"/>
              </a:rPr>
              <a:t>Definitions of Keys and Attributes Participating in Keys</a:t>
            </a:r>
          </a:p>
        </p:txBody>
      </p:sp>
      <p:pic>
        <p:nvPicPr>
          <p:cNvPr id="5" name="Picture 4"/>
          <p:cNvPicPr>
            <a:picLocks noChangeAspect="1"/>
          </p:cNvPicPr>
          <p:nvPr/>
        </p:nvPicPr>
        <p:blipFill>
          <a:blip r:embed="rId3"/>
          <a:stretch>
            <a:fillRect/>
          </a:stretch>
        </p:blipFill>
        <p:spPr>
          <a:xfrm>
            <a:off x="2626042" y="1649730"/>
            <a:ext cx="9020175" cy="4152900"/>
          </a:xfrm>
          <a:prstGeom prst="rect">
            <a:avLst/>
          </a:prstGeom>
        </p:spPr>
      </p:pic>
    </p:spTree>
    <p:extLst>
      <p:ext uri="{BB962C8B-B14F-4D97-AF65-F5344CB8AC3E}">
        <p14:creationId xmlns:p14="http://schemas.microsoft.com/office/powerpoint/2010/main" val="287928171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79684" y="3817425"/>
            <a:ext cx="1379096" cy="307777"/>
          </a:xfrm>
          <a:prstGeom prst="rect">
            <a:avLst/>
          </a:prstGeom>
          <a:solidFill>
            <a:schemeClr val="bg2"/>
          </a:solidFill>
        </p:spPr>
        <p:txBody>
          <a:bodyPr wrap="square" rtlCol="0">
            <a:spAutoFit/>
          </a:bodyPr>
          <a:lstStyle/>
          <a:p>
            <a:r>
              <a:rPr lang="en-US" dirty="0">
                <a:solidFill>
                  <a:schemeClr val="bg1"/>
                </a:solidFill>
              </a:rPr>
              <a:t>Dept. of AIML</a:t>
            </a:r>
          </a:p>
        </p:txBody>
      </p:sp>
      <p:grpSp>
        <p:nvGrpSpPr>
          <p:cNvPr id="8" name="Group 7"/>
          <p:cNvGrpSpPr/>
          <p:nvPr/>
        </p:nvGrpSpPr>
        <p:grpSpPr>
          <a:xfrm>
            <a:off x="2824915" y="120015"/>
            <a:ext cx="8973502" cy="6737986"/>
            <a:chOff x="2824915" y="120015"/>
            <a:chExt cx="8973502" cy="6737986"/>
          </a:xfrm>
        </p:grpSpPr>
        <p:pic>
          <p:nvPicPr>
            <p:cNvPr id="2" name="Picture 1"/>
            <p:cNvPicPr>
              <a:picLocks noChangeAspect="1"/>
            </p:cNvPicPr>
            <p:nvPr/>
          </p:nvPicPr>
          <p:blipFill>
            <a:blip r:embed="rId3"/>
            <a:stretch>
              <a:fillRect/>
            </a:stretch>
          </p:blipFill>
          <p:spPr>
            <a:xfrm>
              <a:off x="2824915" y="120015"/>
              <a:ext cx="6962775" cy="2531745"/>
            </a:xfrm>
            <a:prstGeom prst="rect">
              <a:avLst/>
            </a:prstGeom>
          </p:spPr>
        </p:pic>
        <p:pic>
          <p:nvPicPr>
            <p:cNvPr id="7" name="Picture 6"/>
            <p:cNvPicPr>
              <a:picLocks noChangeAspect="1"/>
            </p:cNvPicPr>
            <p:nvPr/>
          </p:nvPicPr>
          <p:blipFill>
            <a:blip r:embed="rId4"/>
            <a:stretch>
              <a:fillRect/>
            </a:stretch>
          </p:blipFill>
          <p:spPr>
            <a:xfrm>
              <a:off x="2824915" y="2651761"/>
              <a:ext cx="8973502" cy="4206240"/>
            </a:xfrm>
            <a:prstGeom prst="rect">
              <a:avLst/>
            </a:prstGeom>
          </p:spPr>
        </p:pic>
      </p:grpSp>
    </p:spTree>
    <p:extLst>
      <p:ext uri="{BB962C8B-B14F-4D97-AF65-F5344CB8AC3E}">
        <p14:creationId xmlns:p14="http://schemas.microsoft.com/office/powerpoint/2010/main" val="283197757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79684" y="3817425"/>
            <a:ext cx="1379096" cy="307777"/>
          </a:xfrm>
          <a:prstGeom prst="rect">
            <a:avLst/>
          </a:prstGeom>
          <a:solidFill>
            <a:schemeClr val="bg2"/>
          </a:solidFill>
        </p:spPr>
        <p:txBody>
          <a:bodyPr wrap="square" rtlCol="0">
            <a:spAutoFit/>
          </a:bodyPr>
          <a:lstStyle/>
          <a:p>
            <a:r>
              <a:rPr lang="en-US" dirty="0">
                <a:solidFill>
                  <a:schemeClr val="bg1"/>
                </a:solidFill>
              </a:rPr>
              <a:t>Dept. of AIML</a:t>
            </a:r>
          </a:p>
        </p:txBody>
      </p:sp>
      <p:grpSp>
        <p:nvGrpSpPr>
          <p:cNvPr id="11" name="Group 10"/>
          <p:cNvGrpSpPr/>
          <p:nvPr/>
        </p:nvGrpSpPr>
        <p:grpSpPr>
          <a:xfrm>
            <a:off x="2583180" y="142874"/>
            <a:ext cx="9608820" cy="6635116"/>
            <a:chOff x="2583180" y="142874"/>
            <a:chExt cx="9608820" cy="6635116"/>
          </a:xfrm>
        </p:grpSpPr>
        <p:pic>
          <p:nvPicPr>
            <p:cNvPr id="5" name="Picture 4"/>
            <p:cNvPicPr>
              <a:picLocks noChangeAspect="1"/>
            </p:cNvPicPr>
            <p:nvPr/>
          </p:nvPicPr>
          <p:blipFill>
            <a:blip r:embed="rId3"/>
            <a:stretch>
              <a:fillRect/>
            </a:stretch>
          </p:blipFill>
          <p:spPr>
            <a:xfrm>
              <a:off x="2616834" y="142874"/>
              <a:ext cx="3811905" cy="2154555"/>
            </a:xfrm>
            <a:prstGeom prst="rect">
              <a:avLst/>
            </a:prstGeom>
          </p:spPr>
        </p:pic>
        <p:pic>
          <p:nvPicPr>
            <p:cNvPr id="3" name="Picture 2"/>
            <p:cNvPicPr>
              <a:picLocks noChangeAspect="1"/>
            </p:cNvPicPr>
            <p:nvPr/>
          </p:nvPicPr>
          <p:blipFill>
            <a:blip r:embed="rId4"/>
            <a:stretch>
              <a:fillRect/>
            </a:stretch>
          </p:blipFill>
          <p:spPr>
            <a:xfrm>
              <a:off x="2583180" y="3401120"/>
              <a:ext cx="3074669" cy="1652663"/>
            </a:xfrm>
            <a:prstGeom prst="rect">
              <a:avLst/>
            </a:prstGeom>
          </p:spPr>
        </p:pic>
        <p:pic>
          <p:nvPicPr>
            <p:cNvPr id="6" name="Picture 5"/>
            <p:cNvPicPr>
              <a:picLocks noChangeAspect="1"/>
            </p:cNvPicPr>
            <p:nvPr/>
          </p:nvPicPr>
          <p:blipFill>
            <a:blip r:embed="rId5"/>
            <a:stretch>
              <a:fillRect/>
            </a:stretch>
          </p:blipFill>
          <p:spPr>
            <a:xfrm>
              <a:off x="2583180" y="5102542"/>
              <a:ext cx="2718435" cy="1590675"/>
            </a:xfrm>
            <a:prstGeom prst="rect">
              <a:avLst/>
            </a:prstGeom>
          </p:spPr>
        </p:pic>
        <p:pic>
          <p:nvPicPr>
            <p:cNvPr id="7" name="Picture 6"/>
            <p:cNvPicPr>
              <a:picLocks noChangeAspect="1"/>
            </p:cNvPicPr>
            <p:nvPr/>
          </p:nvPicPr>
          <p:blipFill>
            <a:blip r:embed="rId6"/>
            <a:stretch>
              <a:fillRect/>
            </a:stretch>
          </p:blipFill>
          <p:spPr>
            <a:xfrm>
              <a:off x="5928359" y="3401120"/>
              <a:ext cx="6263641" cy="3376870"/>
            </a:xfrm>
            <a:prstGeom prst="rect">
              <a:avLst/>
            </a:prstGeom>
          </p:spPr>
        </p:pic>
        <p:pic>
          <p:nvPicPr>
            <p:cNvPr id="8" name="Picture 7"/>
            <p:cNvPicPr>
              <a:picLocks noChangeAspect="1"/>
            </p:cNvPicPr>
            <p:nvPr/>
          </p:nvPicPr>
          <p:blipFill>
            <a:blip r:embed="rId7"/>
            <a:stretch>
              <a:fillRect/>
            </a:stretch>
          </p:blipFill>
          <p:spPr>
            <a:xfrm>
              <a:off x="2654616" y="2426027"/>
              <a:ext cx="2575561" cy="466265"/>
            </a:xfrm>
            <a:prstGeom prst="rect">
              <a:avLst/>
            </a:prstGeom>
          </p:spPr>
        </p:pic>
        <p:pic>
          <p:nvPicPr>
            <p:cNvPr id="10" name="Picture 9"/>
            <p:cNvPicPr>
              <a:picLocks noChangeAspect="1"/>
            </p:cNvPicPr>
            <p:nvPr/>
          </p:nvPicPr>
          <p:blipFill>
            <a:blip r:embed="rId8"/>
            <a:stretch>
              <a:fillRect/>
            </a:stretch>
          </p:blipFill>
          <p:spPr>
            <a:xfrm>
              <a:off x="2654616" y="2980971"/>
              <a:ext cx="5450840" cy="331470"/>
            </a:xfrm>
            <a:prstGeom prst="rect">
              <a:avLst/>
            </a:prstGeom>
          </p:spPr>
        </p:pic>
      </p:grpSp>
    </p:spTree>
    <p:extLst>
      <p:ext uri="{BB962C8B-B14F-4D97-AF65-F5344CB8AC3E}">
        <p14:creationId xmlns:p14="http://schemas.microsoft.com/office/powerpoint/2010/main" val="6132967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79684" y="3817425"/>
            <a:ext cx="1379096" cy="307777"/>
          </a:xfrm>
          <a:prstGeom prst="rect">
            <a:avLst/>
          </a:prstGeom>
          <a:solidFill>
            <a:schemeClr val="bg2"/>
          </a:solidFill>
        </p:spPr>
        <p:txBody>
          <a:bodyPr wrap="square" rtlCol="0">
            <a:spAutoFit/>
          </a:bodyPr>
          <a:lstStyle/>
          <a:p>
            <a:r>
              <a:rPr lang="en-US" dirty="0">
                <a:solidFill>
                  <a:schemeClr val="bg1"/>
                </a:solidFill>
              </a:rPr>
              <a:t>Dept. of AIML</a:t>
            </a:r>
          </a:p>
        </p:txBody>
      </p:sp>
      <p:pic>
        <p:nvPicPr>
          <p:cNvPr id="5" name="Picture 4"/>
          <p:cNvPicPr>
            <a:picLocks noChangeAspect="1"/>
          </p:cNvPicPr>
          <p:nvPr/>
        </p:nvPicPr>
        <p:blipFill>
          <a:blip r:embed="rId2"/>
          <a:stretch>
            <a:fillRect/>
          </a:stretch>
        </p:blipFill>
        <p:spPr>
          <a:xfrm>
            <a:off x="2833385" y="1674300"/>
            <a:ext cx="8115300" cy="4286250"/>
          </a:xfrm>
          <a:prstGeom prst="rect">
            <a:avLst/>
          </a:prstGeom>
        </p:spPr>
      </p:pic>
      <p:pic>
        <p:nvPicPr>
          <p:cNvPr id="7" name="Picture 6"/>
          <p:cNvPicPr>
            <a:picLocks noChangeAspect="1"/>
          </p:cNvPicPr>
          <p:nvPr/>
        </p:nvPicPr>
        <p:blipFill>
          <a:blip r:embed="rId3"/>
          <a:stretch>
            <a:fillRect/>
          </a:stretch>
        </p:blipFill>
        <p:spPr>
          <a:xfrm>
            <a:off x="2908719" y="333945"/>
            <a:ext cx="7715250" cy="1110392"/>
          </a:xfrm>
          <a:prstGeom prst="rect">
            <a:avLst/>
          </a:prstGeom>
        </p:spPr>
      </p:pic>
    </p:spTree>
    <p:extLst>
      <p:ext uri="{BB962C8B-B14F-4D97-AF65-F5344CB8AC3E}">
        <p14:creationId xmlns:p14="http://schemas.microsoft.com/office/powerpoint/2010/main" val="387793926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79684" y="3817425"/>
            <a:ext cx="1379096" cy="307777"/>
          </a:xfrm>
          <a:prstGeom prst="rect">
            <a:avLst/>
          </a:prstGeom>
          <a:solidFill>
            <a:schemeClr val="bg2"/>
          </a:solidFill>
        </p:spPr>
        <p:txBody>
          <a:bodyPr wrap="square" rtlCol="0">
            <a:spAutoFit/>
          </a:bodyPr>
          <a:lstStyle/>
          <a:p>
            <a:r>
              <a:rPr lang="en-US" dirty="0">
                <a:solidFill>
                  <a:schemeClr val="bg1"/>
                </a:solidFill>
              </a:rPr>
              <a:t>Dept. of AIML</a:t>
            </a:r>
          </a:p>
        </p:txBody>
      </p:sp>
      <p:pic>
        <p:nvPicPr>
          <p:cNvPr id="2" name="Picture 1"/>
          <p:cNvPicPr>
            <a:picLocks noChangeAspect="1"/>
          </p:cNvPicPr>
          <p:nvPr/>
        </p:nvPicPr>
        <p:blipFill>
          <a:blip r:embed="rId3"/>
          <a:stretch>
            <a:fillRect/>
          </a:stretch>
        </p:blipFill>
        <p:spPr>
          <a:xfrm>
            <a:off x="2917507" y="1123950"/>
            <a:ext cx="7072313" cy="4610100"/>
          </a:xfrm>
          <a:prstGeom prst="rect">
            <a:avLst/>
          </a:prstGeom>
        </p:spPr>
      </p:pic>
    </p:spTree>
    <p:extLst>
      <p:ext uri="{BB962C8B-B14F-4D97-AF65-F5344CB8AC3E}">
        <p14:creationId xmlns:p14="http://schemas.microsoft.com/office/powerpoint/2010/main" val="57265719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79684" y="3817425"/>
            <a:ext cx="1379096" cy="307777"/>
          </a:xfrm>
          <a:prstGeom prst="rect">
            <a:avLst/>
          </a:prstGeom>
          <a:solidFill>
            <a:schemeClr val="bg2"/>
          </a:solidFill>
        </p:spPr>
        <p:txBody>
          <a:bodyPr wrap="square" rtlCol="0">
            <a:spAutoFit/>
          </a:bodyPr>
          <a:lstStyle/>
          <a:p>
            <a:r>
              <a:rPr lang="en-US" dirty="0">
                <a:solidFill>
                  <a:schemeClr val="bg1"/>
                </a:solidFill>
              </a:rPr>
              <a:t>Dept. of AIML</a:t>
            </a:r>
          </a:p>
        </p:txBody>
      </p:sp>
      <p:pic>
        <p:nvPicPr>
          <p:cNvPr id="6" name="Picture 5"/>
          <p:cNvPicPr>
            <a:picLocks noChangeAspect="1"/>
          </p:cNvPicPr>
          <p:nvPr/>
        </p:nvPicPr>
        <p:blipFill>
          <a:blip r:embed="rId2"/>
          <a:stretch>
            <a:fillRect/>
          </a:stretch>
        </p:blipFill>
        <p:spPr>
          <a:xfrm>
            <a:off x="4187825" y="33482"/>
            <a:ext cx="5848350" cy="790575"/>
          </a:xfrm>
          <a:prstGeom prst="rect">
            <a:avLst/>
          </a:prstGeom>
        </p:spPr>
      </p:pic>
      <p:sp>
        <p:nvSpPr>
          <p:cNvPr id="3" name="Rectangle 2"/>
          <p:cNvSpPr/>
          <p:nvPr/>
        </p:nvSpPr>
        <p:spPr>
          <a:xfrm>
            <a:off x="2832100" y="1207853"/>
            <a:ext cx="9169400" cy="1200329"/>
          </a:xfrm>
          <a:prstGeom prst="rect">
            <a:avLst/>
          </a:prstGeom>
        </p:spPr>
        <p:txBody>
          <a:bodyPr wrap="square">
            <a:spAutoFit/>
          </a:bodyPr>
          <a:lstStyle/>
          <a:p>
            <a:pPr marL="342900" indent="-342900">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The </a:t>
            </a:r>
            <a:r>
              <a:rPr lang="en-US" sz="2400" b="1" dirty="0">
                <a:solidFill>
                  <a:srgbClr val="C00000"/>
                </a:solidFill>
                <a:latin typeface="Times New Roman" panose="02020603050405020304" pitchFamily="18" charset="0"/>
                <a:cs typeface="Times New Roman" panose="02020603050405020304" pitchFamily="18" charset="0"/>
              </a:rPr>
              <a:t>first Normal Form or 1NF</a:t>
            </a:r>
            <a:r>
              <a:rPr lang="en-US" sz="2400" dirty="0">
                <a:solidFill>
                  <a:srgbClr val="C00000"/>
                </a:solidFill>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is the most simple normal form. </a:t>
            </a:r>
          </a:p>
          <a:p>
            <a:pPr marL="342900" indent="-342900">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The only attribute values permitted by 1NF are </a:t>
            </a:r>
            <a:r>
              <a:rPr lang="en-US" sz="2400" b="1" dirty="0">
                <a:latin typeface="Times New Roman" panose="02020603050405020304" pitchFamily="18" charset="0"/>
                <a:cs typeface="Times New Roman" panose="02020603050405020304" pitchFamily="18" charset="0"/>
              </a:rPr>
              <a:t>single atomic (or indivisible) values.</a:t>
            </a:r>
            <a:endParaRPr lang="en-US" sz="2400" dirty="0">
              <a:solidFill>
                <a:schemeClr val="tx1"/>
              </a:solidFill>
              <a:latin typeface="Times New Roman" panose="02020603050405020304" pitchFamily="18" charset="0"/>
              <a:cs typeface="Times New Roman" panose="02020603050405020304" pitchFamily="18" charset="0"/>
            </a:endParaRPr>
          </a:p>
        </p:txBody>
      </p:sp>
      <p:pic>
        <p:nvPicPr>
          <p:cNvPr id="7" name="Picture 6"/>
          <p:cNvPicPr>
            <a:picLocks noChangeAspect="1"/>
          </p:cNvPicPr>
          <p:nvPr/>
        </p:nvPicPr>
        <p:blipFill>
          <a:blip r:embed="rId3"/>
          <a:stretch>
            <a:fillRect/>
          </a:stretch>
        </p:blipFill>
        <p:spPr>
          <a:xfrm>
            <a:off x="2832100" y="3028950"/>
            <a:ext cx="8524875" cy="3238500"/>
          </a:xfrm>
          <a:prstGeom prst="rect">
            <a:avLst/>
          </a:prstGeom>
        </p:spPr>
      </p:pic>
    </p:spTree>
    <p:extLst>
      <p:ext uri="{BB962C8B-B14F-4D97-AF65-F5344CB8AC3E}">
        <p14:creationId xmlns:p14="http://schemas.microsoft.com/office/powerpoint/2010/main" val="305834421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79684" y="3817425"/>
            <a:ext cx="1379096" cy="307777"/>
          </a:xfrm>
          <a:prstGeom prst="rect">
            <a:avLst/>
          </a:prstGeom>
          <a:solidFill>
            <a:schemeClr val="bg2"/>
          </a:solidFill>
        </p:spPr>
        <p:txBody>
          <a:bodyPr wrap="square" rtlCol="0">
            <a:spAutoFit/>
          </a:bodyPr>
          <a:lstStyle/>
          <a:p>
            <a:r>
              <a:rPr lang="en-US" dirty="0">
                <a:solidFill>
                  <a:schemeClr val="bg1"/>
                </a:solidFill>
              </a:rPr>
              <a:t>Dept. of AIML</a:t>
            </a:r>
          </a:p>
        </p:txBody>
      </p:sp>
      <p:graphicFrame>
        <p:nvGraphicFramePr>
          <p:cNvPr id="8" name="Table 7"/>
          <p:cNvGraphicFramePr>
            <a:graphicFrameLocks noGrp="1"/>
          </p:cNvGraphicFramePr>
          <p:nvPr>
            <p:extLst>
              <p:ext uri="{D42A27DB-BD31-4B8C-83A1-F6EECF244321}">
                <p14:modId xmlns:p14="http://schemas.microsoft.com/office/powerpoint/2010/main" val="1798858783"/>
              </p:ext>
            </p:extLst>
          </p:nvPr>
        </p:nvGraphicFramePr>
        <p:xfrm>
          <a:off x="3962864" y="495300"/>
          <a:ext cx="6070137" cy="1739902"/>
        </p:xfrm>
        <a:graphic>
          <a:graphicData uri="http://schemas.openxmlformats.org/drawingml/2006/table">
            <a:tbl>
              <a:tblPr/>
              <a:tblGrid>
                <a:gridCol w="2023379">
                  <a:extLst>
                    <a:ext uri="{9D8B030D-6E8A-4147-A177-3AD203B41FA5}">
                      <a16:colId xmlns:a16="http://schemas.microsoft.com/office/drawing/2014/main" val="20000"/>
                    </a:ext>
                  </a:extLst>
                </a:gridCol>
                <a:gridCol w="2023379">
                  <a:extLst>
                    <a:ext uri="{9D8B030D-6E8A-4147-A177-3AD203B41FA5}">
                      <a16:colId xmlns:a16="http://schemas.microsoft.com/office/drawing/2014/main" val="20001"/>
                    </a:ext>
                  </a:extLst>
                </a:gridCol>
                <a:gridCol w="2023379">
                  <a:extLst>
                    <a:ext uri="{9D8B030D-6E8A-4147-A177-3AD203B41FA5}">
                      <a16:colId xmlns:a16="http://schemas.microsoft.com/office/drawing/2014/main" val="20002"/>
                    </a:ext>
                  </a:extLst>
                </a:gridCol>
              </a:tblGrid>
              <a:tr h="408901">
                <a:tc>
                  <a:txBody>
                    <a:bodyPr/>
                    <a:lstStyle/>
                    <a:p>
                      <a:pPr algn="l"/>
                      <a:r>
                        <a:rPr lang="en-US" sz="2000" dirty="0">
                          <a:effectLst/>
                          <a:latin typeface="Times New Roman" panose="02020603050405020304" pitchFamily="18" charset="0"/>
                          <a:cs typeface="Times New Roman" panose="02020603050405020304" pitchFamily="18" charset="0"/>
                        </a:rPr>
                        <a:t>student_id</a:t>
                      </a:r>
                    </a:p>
                  </a:txBody>
                  <a:tcPr marL="50800" marR="50800" marT="50800" marB="50800" anchor="ctr">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DDDDDD"/>
                    </a:solidFill>
                  </a:tcPr>
                </a:tc>
                <a:tc>
                  <a:txBody>
                    <a:bodyPr/>
                    <a:lstStyle/>
                    <a:p>
                      <a:pPr algn="l"/>
                      <a:r>
                        <a:rPr lang="en-US" sz="2000">
                          <a:effectLst/>
                          <a:latin typeface="Times New Roman" panose="02020603050405020304" pitchFamily="18" charset="0"/>
                          <a:cs typeface="Times New Roman" panose="02020603050405020304" pitchFamily="18" charset="0"/>
                        </a:rPr>
                        <a:t>student_name</a:t>
                      </a:r>
                    </a:p>
                  </a:txBody>
                  <a:tcPr marL="50800" marR="50800" marT="50800" marB="50800" anchor="ctr">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DDDDDD"/>
                    </a:solidFill>
                  </a:tcPr>
                </a:tc>
                <a:tc>
                  <a:txBody>
                    <a:bodyPr/>
                    <a:lstStyle/>
                    <a:p>
                      <a:pPr algn="l"/>
                      <a:r>
                        <a:rPr lang="en-US" sz="2000">
                          <a:effectLst/>
                          <a:latin typeface="Times New Roman" panose="02020603050405020304" pitchFamily="18" charset="0"/>
                          <a:cs typeface="Times New Roman" panose="02020603050405020304" pitchFamily="18" charset="0"/>
                        </a:rPr>
                        <a:t>student_subjects</a:t>
                      </a:r>
                    </a:p>
                  </a:txBody>
                  <a:tcPr marL="50800" marR="50800" marT="50800" marB="50800" anchor="ctr">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DDDDDD"/>
                    </a:solidFill>
                  </a:tcPr>
                </a:tc>
                <a:extLst>
                  <a:ext uri="{0D108BD9-81ED-4DB2-BD59-A6C34878D82A}">
                    <a16:rowId xmlns:a16="http://schemas.microsoft.com/office/drawing/2014/main" val="10000"/>
                  </a:ext>
                </a:extLst>
              </a:tr>
              <a:tr h="443667">
                <a:tc>
                  <a:txBody>
                    <a:bodyPr/>
                    <a:lstStyle/>
                    <a:p>
                      <a:pPr algn="l"/>
                      <a:r>
                        <a:rPr lang="en-US" sz="2000">
                          <a:effectLst/>
                          <a:latin typeface="Times New Roman" panose="02020603050405020304" pitchFamily="18" charset="0"/>
                          <a:cs typeface="Times New Roman" panose="02020603050405020304" pitchFamily="18" charset="0"/>
                        </a:rPr>
                        <a:t>101</a:t>
                      </a:r>
                    </a:p>
                  </a:txBody>
                  <a:tcPr marL="50800" marR="50800" marT="50800" marB="50800" anchor="ctr">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tc>
                  <a:txBody>
                    <a:bodyPr/>
                    <a:lstStyle/>
                    <a:p>
                      <a:pPr algn="l"/>
                      <a:r>
                        <a:rPr lang="en-US" sz="2000" dirty="0" err="1">
                          <a:effectLst/>
                          <a:latin typeface="Times New Roman" panose="02020603050405020304" pitchFamily="18" charset="0"/>
                          <a:cs typeface="Times New Roman" panose="02020603050405020304" pitchFamily="18" charset="0"/>
                        </a:rPr>
                        <a:t>Anitha</a:t>
                      </a:r>
                      <a:endParaRPr lang="en-US" sz="2000" dirty="0">
                        <a:effectLst/>
                        <a:latin typeface="Times New Roman" panose="02020603050405020304" pitchFamily="18" charset="0"/>
                        <a:cs typeface="Times New Roman" panose="02020603050405020304" pitchFamily="18" charset="0"/>
                      </a:endParaRPr>
                    </a:p>
                  </a:txBody>
                  <a:tcPr marL="50800" marR="50800" marT="50800" marB="50800" anchor="ctr">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tc>
                  <a:txBody>
                    <a:bodyPr/>
                    <a:lstStyle/>
                    <a:p>
                      <a:pPr algn="l"/>
                      <a:r>
                        <a:rPr lang="en-US" sz="2000">
                          <a:effectLst/>
                          <a:latin typeface="Times New Roman" panose="02020603050405020304" pitchFamily="18" charset="0"/>
                          <a:cs typeface="Times New Roman" panose="02020603050405020304" pitchFamily="18" charset="0"/>
                        </a:rPr>
                        <a:t>Math, Science</a:t>
                      </a:r>
                    </a:p>
                  </a:txBody>
                  <a:tcPr marL="50800" marR="50800" marT="50800" marB="50800" anchor="ctr">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443667">
                <a:tc>
                  <a:txBody>
                    <a:bodyPr/>
                    <a:lstStyle/>
                    <a:p>
                      <a:pPr algn="l"/>
                      <a:r>
                        <a:rPr lang="en-US" sz="2000">
                          <a:effectLst/>
                          <a:latin typeface="Times New Roman" panose="02020603050405020304" pitchFamily="18" charset="0"/>
                          <a:cs typeface="Times New Roman" panose="02020603050405020304" pitchFamily="18" charset="0"/>
                        </a:rPr>
                        <a:t>102</a:t>
                      </a:r>
                    </a:p>
                  </a:txBody>
                  <a:tcPr marL="50800" marR="50800" marT="50800" marB="50800" anchor="ctr">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tc>
                  <a:txBody>
                    <a:bodyPr/>
                    <a:lstStyle/>
                    <a:p>
                      <a:pPr algn="l"/>
                      <a:r>
                        <a:rPr lang="en-US" sz="2000">
                          <a:effectLst/>
                          <a:latin typeface="Times New Roman" panose="02020603050405020304" pitchFamily="18" charset="0"/>
                          <a:cs typeface="Times New Roman" panose="02020603050405020304" pitchFamily="18" charset="0"/>
                        </a:rPr>
                        <a:t>Ankitha</a:t>
                      </a:r>
                    </a:p>
                  </a:txBody>
                  <a:tcPr marL="50800" marR="50800" marT="50800" marB="50800" anchor="ctr">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tc>
                  <a:txBody>
                    <a:bodyPr/>
                    <a:lstStyle/>
                    <a:p>
                      <a:pPr algn="l"/>
                      <a:r>
                        <a:rPr lang="en-US" sz="2000">
                          <a:effectLst/>
                          <a:latin typeface="Times New Roman" panose="02020603050405020304" pitchFamily="18" charset="0"/>
                          <a:cs typeface="Times New Roman" panose="02020603050405020304" pitchFamily="18" charset="0"/>
                        </a:rPr>
                        <a:t>Science, English</a:t>
                      </a:r>
                    </a:p>
                  </a:txBody>
                  <a:tcPr marL="50800" marR="50800" marT="50800" marB="50800" anchor="ctr">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443667">
                <a:tc>
                  <a:txBody>
                    <a:bodyPr/>
                    <a:lstStyle/>
                    <a:p>
                      <a:pPr algn="l"/>
                      <a:r>
                        <a:rPr lang="en-US" sz="2000">
                          <a:effectLst/>
                          <a:latin typeface="Times New Roman" panose="02020603050405020304" pitchFamily="18" charset="0"/>
                          <a:cs typeface="Times New Roman" panose="02020603050405020304" pitchFamily="18" charset="0"/>
                        </a:rPr>
                        <a:t>103</a:t>
                      </a:r>
                    </a:p>
                  </a:txBody>
                  <a:tcPr marL="50800" marR="50800" marT="50800" marB="50800" anchor="ctr">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tc>
                  <a:txBody>
                    <a:bodyPr/>
                    <a:lstStyle/>
                    <a:p>
                      <a:pPr algn="l"/>
                      <a:r>
                        <a:rPr lang="en-US" sz="2000" dirty="0">
                          <a:effectLst/>
                          <a:latin typeface="Times New Roman" panose="02020603050405020304" pitchFamily="18" charset="0"/>
                          <a:cs typeface="Times New Roman" panose="02020603050405020304" pitchFamily="18" charset="0"/>
                        </a:rPr>
                        <a:t>Aryan</a:t>
                      </a:r>
                    </a:p>
                  </a:txBody>
                  <a:tcPr marL="50800" marR="50800" marT="50800" marB="50800" anchor="ctr">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tc>
                  <a:txBody>
                    <a:bodyPr/>
                    <a:lstStyle/>
                    <a:p>
                      <a:pPr algn="l"/>
                      <a:r>
                        <a:rPr lang="en-US" sz="2000" dirty="0">
                          <a:effectLst/>
                          <a:latin typeface="Times New Roman" panose="02020603050405020304" pitchFamily="18" charset="0"/>
                          <a:cs typeface="Times New Roman" panose="02020603050405020304" pitchFamily="18" charset="0"/>
                        </a:rPr>
                        <a:t>Math</a:t>
                      </a:r>
                    </a:p>
                  </a:txBody>
                  <a:tcPr marL="50800" marR="50800" marT="50800" marB="50800" anchor="ctr">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bl>
          </a:graphicData>
        </a:graphic>
      </p:graphicFrame>
      <p:sp>
        <p:nvSpPr>
          <p:cNvPr id="9" name="Rectangle 1"/>
          <p:cNvSpPr>
            <a:spLocks noChangeArrowheads="1"/>
          </p:cNvSpPr>
          <p:nvPr/>
        </p:nvSpPr>
        <p:spPr bwMode="auto">
          <a:xfrm>
            <a:off x="4508500" y="2728010"/>
            <a:ext cx="1473046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sz="1800" b="0" i="0" u="none" strike="noStrike" cap="none" normalizeH="0" baseline="0">
                <a:ln>
                  <a:noFill/>
                </a:ln>
                <a:solidFill>
                  <a:schemeClr val="tx1"/>
                </a:solidFill>
                <a:effectLst/>
                <a:latin typeface="Arial" panose="020B0604020202020204" pitchFamily="34" charset="0"/>
              </a:rPr>
            </a:br>
            <a:endParaRPr kumimoji="0" lang="en-US" sz="1800" b="0" i="0" u="none" strike="noStrike" cap="none" normalizeH="0" baseline="0">
              <a:ln>
                <a:noFill/>
              </a:ln>
              <a:solidFill>
                <a:schemeClr val="tx1"/>
              </a:solidFill>
              <a:effectLst/>
              <a:latin typeface="Arial" panose="020B0604020202020204" pitchFamily="34" charset="0"/>
            </a:endParaRPr>
          </a:p>
        </p:txBody>
      </p:sp>
      <p:graphicFrame>
        <p:nvGraphicFramePr>
          <p:cNvPr id="12" name="Table 11"/>
          <p:cNvGraphicFramePr>
            <a:graphicFrameLocks noGrp="1"/>
          </p:cNvGraphicFramePr>
          <p:nvPr>
            <p:extLst>
              <p:ext uri="{D42A27DB-BD31-4B8C-83A1-F6EECF244321}">
                <p14:modId xmlns:p14="http://schemas.microsoft.com/office/powerpoint/2010/main" val="2550611486"/>
              </p:ext>
            </p:extLst>
          </p:nvPr>
        </p:nvGraphicFramePr>
        <p:xfrm>
          <a:off x="3835864" y="3559007"/>
          <a:ext cx="6362235" cy="2438400"/>
        </p:xfrm>
        <a:graphic>
          <a:graphicData uri="http://schemas.openxmlformats.org/drawingml/2006/table">
            <a:tbl>
              <a:tblPr/>
              <a:tblGrid>
                <a:gridCol w="2120745">
                  <a:extLst>
                    <a:ext uri="{9D8B030D-6E8A-4147-A177-3AD203B41FA5}">
                      <a16:colId xmlns:a16="http://schemas.microsoft.com/office/drawing/2014/main" val="20000"/>
                    </a:ext>
                  </a:extLst>
                </a:gridCol>
                <a:gridCol w="2120745">
                  <a:extLst>
                    <a:ext uri="{9D8B030D-6E8A-4147-A177-3AD203B41FA5}">
                      <a16:colId xmlns:a16="http://schemas.microsoft.com/office/drawing/2014/main" val="20001"/>
                    </a:ext>
                  </a:extLst>
                </a:gridCol>
                <a:gridCol w="2120745">
                  <a:extLst>
                    <a:ext uri="{9D8B030D-6E8A-4147-A177-3AD203B41FA5}">
                      <a16:colId xmlns:a16="http://schemas.microsoft.com/office/drawing/2014/main" val="20002"/>
                    </a:ext>
                  </a:extLst>
                </a:gridCol>
              </a:tblGrid>
              <a:tr h="381879">
                <a:tc>
                  <a:txBody>
                    <a:bodyPr/>
                    <a:lstStyle/>
                    <a:p>
                      <a:pPr algn="l"/>
                      <a:r>
                        <a:rPr lang="en-US" sz="2000" dirty="0">
                          <a:effectLst/>
                          <a:latin typeface="Times New Roman" panose="02020603050405020304" pitchFamily="18" charset="0"/>
                          <a:cs typeface="Times New Roman" panose="02020603050405020304" pitchFamily="18" charset="0"/>
                        </a:rPr>
                        <a:t>student_id</a:t>
                      </a:r>
                    </a:p>
                  </a:txBody>
                  <a:tcPr marL="50800" marR="50800" marT="50800" marB="50800" anchor="ctr">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DDDDDD"/>
                    </a:solidFill>
                  </a:tcPr>
                </a:tc>
                <a:tc>
                  <a:txBody>
                    <a:bodyPr/>
                    <a:lstStyle/>
                    <a:p>
                      <a:pPr algn="l"/>
                      <a:r>
                        <a:rPr lang="en-US" sz="2000" dirty="0" err="1">
                          <a:effectLst/>
                          <a:latin typeface="Times New Roman" panose="02020603050405020304" pitchFamily="18" charset="0"/>
                          <a:cs typeface="Times New Roman" panose="02020603050405020304" pitchFamily="18" charset="0"/>
                        </a:rPr>
                        <a:t>student_name</a:t>
                      </a:r>
                      <a:endParaRPr lang="en-US" sz="2000" dirty="0">
                        <a:effectLst/>
                        <a:latin typeface="Times New Roman" panose="02020603050405020304" pitchFamily="18" charset="0"/>
                        <a:cs typeface="Times New Roman" panose="02020603050405020304" pitchFamily="18" charset="0"/>
                      </a:endParaRPr>
                    </a:p>
                  </a:txBody>
                  <a:tcPr marL="50800" marR="50800" marT="50800" marB="50800" anchor="ctr">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DDDDDD"/>
                    </a:solidFill>
                  </a:tcPr>
                </a:tc>
                <a:tc>
                  <a:txBody>
                    <a:bodyPr/>
                    <a:lstStyle/>
                    <a:p>
                      <a:pPr algn="l"/>
                      <a:r>
                        <a:rPr lang="en-US" sz="2000">
                          <a:effectLst/>
                          <a:latin typeface="Times New Roman" panose="02020603050405020304" pitchFamily="18" charset="0"/>
                          <a:cs typeface="Times New Roman" panose="02020603050405020304" pitchFamily="18" charset="0"/>
                        </a:rPr>
                        <a:t>student_subjects</a:t>
                      </a:r>
                    </a:p>
                  </a:txBody>
                  <a:tcPr marL="50800" marR="50800" marT="50800" marB="50800" anchor="ctr">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DDDDDD"/>
                    </a:solidFill>
                  </a:tcPr>
                </a:tc>
                <a:extLst>
                  <a:ext uri="{0D108BD9-81ED-4DB2-BD59-A6C34878D82A}">
                    <a16:rowId xmlns:a16="http://schemas.microsoft.com/office/drawing/2014/main" val="10000"/>
                  </a:ext>
                </a:extLst>
              </a:tr>
              <a:tr h="381879">
                <a:tc>
                  <a:txBody>
                    <a:bodyPr/>
                    <a:lstStyle/>
                    <a:p>
                      <a:pPr algn="l"/>
                      <a:r>
                        <a:rPr lang="en-US" sz="2000" dirty="0">
                          <a:effectLst/>
                          <a:latin typeface="Times New Roman" panose="02020603050405020304" pitchFamily="18" charset="0"/>
                          <a:cs typeface="Times New Roman" panose="02020603050405020304" pitchFamily="18" charset="0"/>
                        </a:rPr>
                        <a:t>101</a:t>
                      </a:r>
                    </a:p>
                  </a:txBody>
                  <a:tcPr marL="50800" marR="50800" marT="50800" marB="50800" anchor="ctr">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tc>
                  <a:txBody>
                    <a:bodyPr/>
                    <a:lstStyle/>
                    <a:p>
                      <a:pPr algn="l"/>
                      <a:r>
                        <a:rPr lang="en-US" sz="2000">
                          <a:effectLst/>
                          <a:latin typeface="Times New Roman" panose="02020603050405020304" pitchFamily="18" charset="0"/>
                          <a:cs typeface="Times New Roman" panose="02020603050405020304" pitchFamily="18" charset="0"/>
                        </a:rPr>
                        <a:t>Anitha</a:t>
                      </a:r>
                    </a:p>
                  </a:txBody>
                  <a:tcPr marL="50800" marR="50800" marT="50800" marB="50800" anchor="ctr">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tc>
                  <a:txBody>
                    <a:bodyPr/>
                    <a:lstStyle/>
                    <a:p>
                      <a:pPr algn="l"/>
                      <a:r>
                        <a:rPr lang="en-US" sz="2000">
                          <a:effectLst/>
                          <a:latin typeface="Times New Roman" panose="02020603050405020304" pitchFamily="18" charset="0"/>
                          <a:cs typeface="Times New Roman" panose="02020603050405020304" pitchFamily="18" charset="0"/>
                        </a:rPr>
                        <a:t>Maths</a:t>
                      </a:r>
                    </a:p>
                  </a:txBody>
                  <a:tcPr marL="50800" marR="50800" marT="50800" marB="50800" anchor="ctr">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381879">
                <a:tc>
                  <a:txBody>
                    <a:bodyPr/>
                    <a:lstStyle/>
                    <a:p>
                      <a:pPr algn="l"/>
                      <a:r>
                        <a:rPr lang="en-US" sz="2000" dirty="0">
                          <a:effectLst/>
                          <a:latin typeface="Times New Roman" panose="02020603050405020304" pitchFamily="18" charset="0"/>
                          <a:cs typeface="Times New Roman" panose="02020603050405020304" pitchFamily="18" charset="0"/>
                        </a:rPr>
                        <a:t>101</a:t>
                      </a:r>
                    </a:p>
                  </a:txBody>
                  <a:tcPr marL="50800" marR="50800" marT="50800" marB="50800" anchor="ctr">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tc>
                  <a:txBody>
                    <a:bodyPr/>
                    <a:lstStyle/>
                    <a:p>
                      <a:pPr algn="l"/>
                      <a:r>
                        <a:rPr lang="en-US" sz="2000" dirty="0" err="1">
                          <a:effectLst/>
                          <a:latin typeface="Times New Roman" panose="02020603050405020304" pitchFamily="18" charset="0"/>
                          <a:cs typeface="Times New Roman" panose="02020603050405020304" pitchFamily="18" charset="0"/>
                        </a:rPr>
                        <a:t>Anitha</a:t>
                      </a:r>
                      <a:endParaRPr lang="en-US" sz="2000" dirty="0">
                        <a:effectLst/>
                        <a:latin typeface="Times New Roman" panose="02020603050405020304" pitchFamily="18" charset="0"/>
                        <a:cs typeface="Times New Roman" panose="02020603050405020304" pitchFamily="18" charset="0"/>
                      </a:endParaRPr>
                    </a:p>
                  </a:txBody>
                  <a:tcPr marL="50800" marR="50800" marT="50800" marB="50800" anchor="ctr">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tc>
                  <a:txBody>
                    <a:bodyPr/>
                    <a:lstStyle/>
                    <a:p>
                      <a:pPr algn="l"/>
                      <a:r>
                        <a:rPr lang="en-US" sz="2000">
                          <a:effectLst/>
                          <a:latin typeface="Times New Roman" panose="02020603050405020304" pitchFamily="18" charset="0"/>
                          <a:cs typeface="Times New Roman" panose="02020603050405020304" pitchFamily="18" charset="0"/>
                        </a:rPr>
                        <a:t>Science</a:t>
                      </a:r>
                    </a:p>
                  </a:txBody>
                  <a:tcPr marL="50800" marR="50800" marT="50800" marB="50800" anchor="ctr">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381879">
                <a:tc>
                  <a:txBody>
                    <a:bodyPr/>
                    <a:lstStyle/>
                    <a:p>
                      <a:pPr algn="l"/>
                      <a:r>
                        <a:rPr lang="en-US" sz="2000">
                          <a:effectLst/>
                          <a:latin typeface="Times New Roman" panose="02020603050405020304" pitchFamily="18" charset="0"/>
                          <a:cs typeface="Times New Roman" panose="02020603050405020304" pitchFamily="18" charset="0"/>
                        </a:rPr>
                        <a:t>102</a:t>
                      </a:r>
                    </a:p>
                  </a:txBody>
                  <a:tcPr marL="50800" marR="50800" marT="50800" marB="50800" anchor="ctr">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tc>
                  <a:txBody>
                    <a:bodyPr/>
                    <a:lstStyle/>
                    <a:p>
                      <a:pPr algn="l"/>
                      <a:r>
                        <a:rPr lang="en-US" sz="2000" dirty="0" err="1">
                          <a:effectLst/>
                          <a:latin typeface="Times New Roman" panose="02020603050405020304" pitchFamily="18" charset="0"/>
                          <a:cs typeface="Times New Roman" panose="02020603050405020304" pitchFamily="18" charset="0"/>
                        </a:rPr>
                        <a:t>Ankitha</a:t>
                      </a:r>
                      <a:endParaRPr lang="en-US" sz="2000" dirty="0">
                        <a:effectLst/>
                        <a:latin typeface="Times New Roman" panose="02020603050405020304" pitchFamily="18" charset="0"/>
                        <a:cs typeface="Times New Roman" panose="02020603050405020304" pitchFamily="18" charset="0"/>
                      </a:endParaRPr>
                    </a:p>
                  </a:txBody>
                  <a:tcPr marL="50800" marR="50800" marT="50800" marB="50800" anchor="ctr">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tc>
                  <a:txBody>
                    <a:bodyPr/>
                    <a:lstStyle/>
                    <a:p>
                      <a:pPr algn="l"/>
                      <a:r>
                        <a:rPr lang="en-US" sz="2000" dirty="0">
                          <a:effectLst/>
                          <a:latin typeface="Times New Roman" panose="02020603050405020304" pitchFamily="18" charset="0"/>
                          <a:cs typeface="Times New Roman" panose="02020603050405020304" pitchFamily="18" charset="0"/>
                        </a:rPr>
                        <a:t>Science</a:t>
                      </a:r>
                    </a:p>
                  </a:txBody>
                  <a:tcPr marL="50800" marR="50800" marT="50800" marB="50800" anchor="ctr">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381879">
                <a:tc>
                  <a:txBody>
                    <a:bodyPr/>
                    <a:lstStyle/>
                    <a:p>
                      <a:pPr algn="l"/>
                      <a:r>
                        <a:rPr lang="en-US" sz="2000">
                          <a:effectLst/>
                          <a:latin typeface="Times New Roman" panose="02020603050405020304" pitchFamily="18" charset="0"/>
                          <a:cs typeface="Times New Roman" panose="02020603050405020304" pitchFamily="18" charset="0"/>
                        </a:rPr>
                        <a:t>102</a:t>
                      </a:r>
                    </a:p>
                  </a:txBody>
                  <a:tcPr marL="50800" marR="50800" marT="50800" marB="50800" anchor="ctr">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tc>
                  <a:txBody>
                    <a:bodyPr/>
                    <a:lstStyle/>
                    <a:p>
                      <a:pPr algn="l"/>
                      <a:r>
                        <a:rPr lang="en-US" sz="2000" dirty="0" err="1">
                          <a:effectLst/>
                          <a:latin typeface="Times New Roman" panose="02020603050405020304" pitchFamily="18" charset="0"/>
                          <a:cs typeface="Times New Roman" panose="02020603050405020304" pitchFamily="18" charset="0"/>
                        </a:rPr>
                        <a:t>Ankitha</a:t>
                      </a:r>
                      <a:endParaRPr lang="en-US" sz="2000" dirty="0">
                        <a:effectLst/>
                        <a:latin typeface="Times New Roman" panose="02020603050405020304" pitchFamily="18" charset="0"/>
                        <a:cs typeface="Times New Roman" panose="02020603050405020304" pitchFamily="18" charset="0"/>
                      </a:endParaRPr>
                    </a:p>
                  </a:txBody>
                  <a:tcPr marL="50800" marR="50800" marT="50800" marB="50800" anchor="ctr">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tc>
                  <a:txBody>
                    <a:bodyPr/>
                    <a:lstStyle/>
                    <a:p>
                      <a:pPr algn="l"/>
                      <a:r>
                        <a:rPr lang="en-US" sz="2000" dirty="0">
                          <a:effectLst/>
                          <a:latin typeface="Times New Roman" panose="02020603050405020304" pitchFamily="18" charset="0"/>
                          <a:cs typeface="Times New Roman" panose="02020603050405020304" pitchFamily="18" charset="0"/>
                        </a:rPr>
                        <a:t>English</a:t>
                      </a:r>
                    </a:p>
                  </a:txBody>
                  <a:tcPr marL="50800" marR="50800" marT="50800" marB="50800" anchor="ctr">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r h="381879">
                <a:tc>
                  <a:txBody>
                    <a:bodyPr/>
                    <a:lstStyle/>
                    <a:p>
                      <a:pPr algn="l"/>
                      <a:r>
                        <a:rPr lang="en-US" sz="2000">
                          <a:effectLst/>
                          <a:latin typeface="Times New Roman" panose="02020603050405020304" pitchFamily="18" charset="0"/>
                          <a:cs typeface="Times New Roman" panose="02020603050405020304" pitchFamily="18" charset="0"/>
                        </a:rPr>
                        <a:t>103</a:t>
                      </a:r>
                    </a:p>
                  </a:txBody>
                  <a:tcPr marL="50800" marR="50800" marT="50800" marB="50800" anchor="ctr">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tc>
                  <a:txBody>
                    <a:bodyPr/>
                    <a:lstStyle/>
                    <a:p>
                      <a:pPr algn="l"/>
                      <a:r>
                        <a:rPr lang="en-US" sz="2000" dirty="0">
                          <a:effectLst/>
                          <a:latin typeface="Times New Roman" panose="02020603050405020304" pitchFamily="18" charset="0"/>
                          <a:cs typeface="Times New Roman" panose="02020603050405020304" pitchFamily="18" charset="0"/>
                        </a:rPr>
                        <a:t>Aryan</a:t>
                      </a:r>
                    </a:p>
                  </a:txBody>
                  <a:tcPr marL="50800" marR="50800" marT="50800" marB="50800" anchor="ctr">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tc>
                  <a:txBody>
                    <a:bodyPr/>
                    <a:lstStyle/>
                    <a:p>
                      <a:pPr algn="l"/>
                      <a:r>
                        <a:rPr lang="en-US" sz="2000" dirty="0">
                          <a:effectLst/>
                          <a:latin typeface="Times New Roman" panose="02020603050405020304" pitchFamily="18" charset="0"/>
                          <a:cs typeface="Times New Roman" panose="02020603050405020304" pitchFamily="18" charset="0"/>
                        </a:rPr>
                        <a:t>Math</a:t>
                      </a:r>
                    </a:p>
                  </a:txBody>
                  <a:tcPr marL="50800" marR="50800" marT="50800" marB="50800" anchor="ctr">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bl>
          </a:graphicData>
        </a:graphic>
      </p:graphicFrame>
      <p:sp>
        <p:nvSpPr>
          <p:cNvPr id="13" name="Rectangle 12"/>
          <p:cNvSpPr/>
          <p:nvPr/>
        </p:nvSpPr>
        <p:spPr>
          <a:xfrm>
            <a:off x="2811983" y="2728010"/>
            <a:ext cx="8910117" cy="830997"/>
          </a:xfrm>
          <a:prstGeom prst="rect">
            <a:avLst/>
          </a:prstGeom>
        </p:spPr>
        <p:txBody>
          <a:bodyPr wrap="square">
            <a:spAutoFit/>
          </a:bodyPr>
          <a:lstStyle/>
          <a:p>
            <a:r>
              <a:rPr lang="en-US" sz="2400" dirty="0">
                <a:solidFill>
                  <a:srgbClr val="010101"/>
                </a:solidFill>
                <a:latin typeface="Times New Roman" panose="02020603050405020304" pitchFamily="18" charset="0"/>
                <a:cs typeface="Times New Roman" panose="02020603050405020304" pitchFamily="18" charset="0"/>
              </a:rPr>
              <a:t>This table is transformed into the below table after the application of 1NF</a:t>
            </a: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0071351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79684" y="3817425"/>
            <a:ext cx="1379096" cy="307777"/>
          </a:xfrm>
          <a:prstGeom prst="rect">
            <a:avLst/>
          </a:prstGeom>
          <a:solidFill>
            <a:schemeClr val="bg2"/>
          </a:solidFill>
        </p:spPr>
        <p:txBody>
          <a:bodyPr wrap="square" rtlCol="0">
            <a:spAutoFit/>
          </a:bodyPr>
          <a:lstStyle/>
          <a:p>
            <a:r>
              <a:rPr lang="en-US" dirty="0">
                <a:solidFill>
                  <a:schemeClr val="bg1"/>
                </a:solidFill>
              </a:rPr>
              <a:t>Dept. of AIML</a:t>
            </a:r>
          </a:p>
        </p:txBody>
      </p:sp>
      <p:sp>
        <p:nvSpPr>
          <p:cNvPr id="9" name="Rectangle 1"/>
          <p:cNvSpPr>
            <a:spLocks noChangeArrowheads="1"/>
          </p:cNvSpPr>
          <p:nvPr/>
        </p:nvSpPr>
        <p:spPr bwMode="auto">
          <a:xfrm>
            <a:off x="4508500" y="2728010"/>
            <a:ext cx="1473046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sz="1800" b="0" i="0" u="none" strike="noStrike" cap="none" normalizeH="0" baseline="0">
                <a:ln>
                  <a:noFill/>
                </a:ln>
                <a:solidFill>
                  <a:schemeClr val="tx1"/>
                </a:solidFill>
                <a:effectLst/>
                <a:latin typeface="Arial" panose="020B0604020202020204" pitchFamily="34" charset="0"/>
              </a:rPr>
            </a:br>
            <a:endParaRPr kumimoji="0" lang="en-US" sz="1800" b="0" i="0" u="none" strike="noStrike" cap="none" normalizeH="0" baseline="0">
              <a:ln>
                <a:noFill/>
              </a:ln>
              <a:solidFill>
                <a:schemeClr val="tx1"/>
              </a:solidFill>
              <a:effectLst/>
              <a:latin typeface="Arial" panose="020B0604020202020204" pitchFamily="34" charset="0"/>
            </a:endParaRPr>
          </a:p>
        </p:txBody>
      </p:sp>
      <p:pic>
        <p:nvPicPr>
          <p:cNvPr id="2" name="Picture 1"/>
          <p:cNvPicPr>
            <a:picLocks noChangeAspect="1"/>
          </p:cNvPicPr>
          <p:nvPr/>
        </p:nvPicPr>
        <p:blipFill>
          <a:blip r:embed="rId3"/>
          <a:stretch>
            <a:fillRect/>
          </a:stretch>
        </p:blipFill>
        <p:spPr>
          <a:xfrm>
            <a:off x="2558280" y="83453"/>
            <a:ext cx="9315450" cy="6581775"/>
          </a:xfrm>
          <a:prstGeom prst="rect">
            <a:avLst/>
          </a:prstGeom>
        </p:spPr>
      </p:pic>
    </p:spTree>
    <p:extLst>
      <p:ext uri="{BB962C8B-B14F-4D97-AF65-F5344CB8AC3E}">
        <p14:creationId xmlns:p14="http://schemas.microsoft.com/office/powerpoint/2010/main" val="19304607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79684" y="3817425"/>
            <a:ext cx="1379096" cy="307777"/>
          </a:xfrm>
          <a:prstGeom prst="rect">
            <a:avLst/>
          </a:prstGeom>
          <a:solidFill>
            <a:schemeClr val="bg2"/>
          </a:solidFill>
        </p:spPr>
        <p:txBody>
          <a:bodyPr wrap="square" rtlCol="0">
            <a:spAutoFit/>
          </a:bodyPr>
          <a:lstStyle/>
          <a:p>
            <a:r>
              <a:rPr lang="en-US" dirty="0">
                <a:solidFill>
                  <a:schemeClr val="bg1"/>
                </a:solidFill>
              </a:rPr>
              <a:t>Dept. of AIML</a:t>
            </a:r>
          </a:p>
        </p:txBody>
      </p:sp>
      <p:pic>
        <p:nvPicPr>
          <p:cNvPr id="7" name="Picture 6"/>
          <p:cNvPicPr>
            <a:picLocks noChangeAspect="1"/>
          </p:cNvPicPr>
          <p:nvPr/>
        </p:nvPicPr>
        <p:blipFill>
          <a:blip r:embed="rId2"/>
          <a:stretch>
            <a:fillRect/>
          </a:stretch>
        </p:blipFill>
        <p:spPr>
          <a:xfrm>
            <a:off x="3993717" y="115599"/>
            <a:ext cx="5781675" cy="828675"/>
          </a:xfrm>
          <a:prstGeom prst="rect">
            <a:avLst/>
          </a:prstGeom>
        </p:spPr>
      </p:pic>
      <p:sp>
        <p:nvSpPr>
          <p:cNvPr id="2" name="Rectangle 1"/>
          <p:cNvSpPr/>
          <p:nvPr/>
        </p:nvSpPr>
        <p:spPr>
          <a:xfrm>
            <a:off x="2900217" y="1139769"/>
            <a:ext cx="9012383" cy="3416320"/>
          </a:xfrm>
          <a:prstGeom prst="rect">
            <a:avLst/>
          </a:prstGeom>
        </p:spPr>
        <p:txBody>
          <a:bodyPr wrap="square">
            <a:spAutoFit/>
          </a:bodyPr>
          <a:lstStyle/>
          <a:p>
            <a:r>
              <a:rPr lang="en-US" sz="2400" dirty="0">
                <a:latin typeface="Times New Roman" panose="02020603050405020304" pitchFamily="18" charset="0"/>
                <a:cs typeface="Times New Roman" panose="02020603050405020304" pitchFamily="18" charset="0"/>
              </a:rPr>
              <a:t>For a relational table to be in second normal form, it must satisfy the following rules:</a:t>
            </a:r>
            <a:endParaRPr lang="en-US" sz="2400" b="1" dirty="0">
              <a:solidFill>
                <a:srgbClr val="C00000"/>
              </a:solidFill>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
            </a:pPr>
            <a:r>
              <a:rPr lang="en-US" sz="2400" b="1" dirty="0">
                <a:solidFill>
                  <a:srgbClr val="C00000"/>
                </a:solidFill>
                <a:latin typeface="Times New Roman" panose="02020603050405020304" pitchFamily="18" charset="0"/>
                <a:cs typeface="Times New Roman" panose="02020603050405020304" pitchFamily="18" charset="0"/>
              </a:rPr>
              <a:t>The table must be 1NF.</a:t>
            </a:r>
          </a:p>
          <a:p>
            <a:pPr marL="342900" indent="-342900">
              <a:buFont typeface="Wingdings" panose="05000000000000000000" pitchFamily="2" charset="2"/>
              <a:buChar char="§"/>
            </a:pPr>
            <a:r>
              <a:rPr lang="en-US" sz="2400" b="1" dirty="0">
                <a:solidFill>
                  <a:srgbClr val="C00000"/>
                </a:solidFill>
                <a:latin typeface="Times New Roman" panose="02020603050405020304" pitchFamily="18" charset="0"/>
                <a:cs typeface="Times New Roman" panose="02020603050405020304" pitchFamily="18" charset="0"/>
              </a:rPr>
              <a:t>It must not contain any partial dependency, i.e., all non-prime attributes are fully functionally dependent on the primary key.</a:t>
            </a:r>
          </a:p>
          <a:p>
            <a:pPr marL="342900" indent="-342900">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a:t>
            </a:r>
            <a:r>
              <a:rPr lang="en-US" sz="2400" dirty="0" err="1">
                <a:latin typeface="Times New Roman" panose="02020603050405020304" pitchFamily="18" charset="0"/>
                <a:cs typeface="Times New Roman" panose="02020603050405020304" pitchFamily="18" charset="0"/>
              </a:rPr>
              <a:t>Ssn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Pnumber</a:t>
            </a:r>
            <a:r>
              <a:rPr lang="en-US" sz="2400" dirty="0">
                <a:latin typeface="Times New Roman" panose="02020603050405020304" pitchFamily="18" charset="0"/>
                <a:cs typeface="Times New Roman" panose="02020603050405020304" pitchFamily="18" charset="0"/>
              </a:rPr>
              <a:t>} → Hours is a full dependency (neither </a:t>
            </a:r>
            <a:r>
              <a:rPr lang="en-US" sz="2400" dirty="0" err="1">
                <a:latin typeface="Times New Roman" panose="02020603050405020304" pitchFamily="18" charset="0"/>
                <a:cs typeface="Times New Roman" panose="02020603050405020304" pitchFamily="18" charset="0"/>
              </a:rPr>
              <a:t>Ssn</a:t>
            </a:r>
            <a:r>
              <a:rPr lang="en-US" sz="2400" dirty="0">
                <a:latin typeface="Times New Roman" panose="02020603050405020304" pitchFamily="18" charset="0"/>
                <a:cs typeface="Times New Roman" panose="02020603050405020304" pitchFamily="18" charset="0"/>
              </a:rPr>
              <a:t> → Hours</a:t>
            </a:r>
          </a:p>
          <a:p>
            <a:pPr marL="342900" indent="-342900">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nor </a:t>
            </a:r>
            <a:r>
              <a:rPr lang="en-US" sz="2400" dirty="0" err="1">
                <a:latin typeface="Times New Roman" panose="02020603050405020304" pitchFamily="18" charset="0"/>
                <a:cs typeface="Times New Roman" panose="02020603050405020304" pitchFamily="18" charset="0"/>
              </a:rPr>
              <a:t>Pnumber</a:t>
            </a:r>
            <a:r>
              <a:rPr lang="en-US" sz="2400" dirty="0">
                <a:latin typeface="Times New Roman" panose="02020603050405020304" pitchFamily="18" charset="0"/>
                <a:cs typeface="Times New Roman" panose="02020603050405020304" pitchFamily="18" charset="0"/>
              </a:rPr>
              <a:t> → Hours holds). </a:t>
            </a:r>
          </a:p>
          <a:p>
            <a:pPr marL="342900" indent="-342900">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However, the dependency {</a:t>
            </a:r>
            <a:r>
              <a:rPr lang="en-US" sz="2400" dirty="0" err="1">
                <a:latin typeface="Times New Roman" panose="02020603050405020304" pitchFamily="18" charset="0"/>
                <a:cs typeface="Times New Roman" panose="02020603050405020304" pitchFamily="18" charset="0"/>
              </a:rPr>
              <a:t>Ssn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Pnumber</a:t>
            </a:r>
            <a:r>
              <a:rPr lang="en-US" sz="2400" dirty="0">
                <a:latin typeface="Times New Roman" panose="02020603050405020304" pitchFamily="18" charset="0"/>
                <a:cs typeface="Times New Roman" panose="02020603050405020304" pitchFamily="18" charset="0"/>
              </a:rPr>
              <a:t>} → </a:t>
            </a:r>
            <a:r>
              <a:rPr lang="en-US" sz="2400" dirty="0" err="1">
                <a:latin typeface="Times New Roman" panose="02020603050405020304" pitchFamily="18" charset="0"/>
                <a:cs typeface="Times New Roman" panose="02020603050405020304" pitchFamily="18" charset="0"/>
              </a:rPr>
              <a:t>Ename</a:t>
            </a:r>
            <a:r>
              <a:rPr lang="en-US" sz="2400" dirty="0">
                <a:latin typeface="Times New Roman" panose="02020603050405020304" pitchFamily="18" charset="0"/>
                <a:cs typeface="Times New Roman" panose="02020603050405020304" pitchFamily="18" charset="0"/>
              </a:rPr>
              <a:t> is partial because </a:t>
            </a:r>
            <a:r>
              <a:rPr lang="en-US" sz="2400" dirty="0" err="1">
                <a:latin typeface="Times New Roman" panose="02020603050405020304" pitchFamily="18" charset="0"/>
                <a:cs typeface="Times New Roman" panose="02020603050405020304" pitchFamily="18" charset="0"/>
              </a:rPr>
              <a:t>Ssn</a:t>
            </a:r>
            <a:r>
              <a:rPr lang="en-US" sz="2400" dirty="0">
                <a:latin typeface="Times New Roman" panose="02020603050405020304" pitchFamily="18" charset="0"/>
                <a:cs typeface="Times New Roman" panose="02020603050405020304" pitchFamily="18" charset="0"/>
              </a:rPr>
              <a:t> → </a:t>
            </a:r>
            <a:r>
              <a:rPr lang="en-US" sz="2400" dirty="0" err="1">
                <a:latin typeface="Times New Roman" panose="02020603050405020304" pitchFamily="18" charset="0"/>
                <a:cs typeface="Times New Roman" panose="02020603050405020304" pitchFamily="18" charset="0"/>
              </a:rPr>
              <a:t>Ename</a:t>
            </a:r>
            <a:r>
              <a:rPr lang="en-US" sz="2400" dirty="0">
                <a:latin typeface="Times New Roman" panose="02020603050405020304" pitchFamily="18" charset="0"/>
                <a:cs typeface="Times New Roman" panose="02020603050405020304" pitchFamily="18" charset="0"/>
              </a:rPr>
              <a:t> holds.</a:t>
            </a:r>
          </a:p>
        </p:txBody>
      </p:sp>
    </p:spTree>
    <p:extLst>
      <p:ext uri="{BB962C8B-B14F-4D97-AF65-F5344CB8AC3E}">
        <p14:creationId xmlns:p14="http://schemas.microsoft.com/office/powerpoint/2010/main" val="349302760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79684" y="3817425"/>
            <a:ext cx="1379096" cy="307777"/>
          </a:xfrm>
          <a:prstGeom prst="rect">
            <a:avLst/>
          </a:prstGeom>
          <a:solidFill>
            <a:schemeClr val="bg2"/>
          </a:solidFill>
        </p:spPr>
        <p:txBody>
          <a:bodyPr wrap="square" rtlCol="0">
            <a:spAutoFit/>
          </a:bodyPr>
          <a:lstStyle/>
          <a:p>
            <a:r>
              <a:rPr lang="en-US" dirty="0">
                <a:solidFill>
                  <a:schemeClr val="bg1"/>
                </a:solidFill>
              </a:rPr>
              <a:t>Dept. of AIML</a:t>
            </a:r>
          </a:p>
        </p:txBody>
      </p:sp>
      <p:pic>
        <p:nvPicPr>
          <p:cNvPr id="7" name="Picture 6"/>
          <p:cNvPicPr>
            <a:picLocks noChangeAspect="1"/>
          </p:cNvPicPr>
          <p:nvPr/>
        </p:nvPicPr>
        <p:blipFill>
          <a:blip r:embed="rId2"/>
          <a:stretch>
            <a:fillRect/>
          </a:stretch>
        </p:blipFill>
        <p:spPr>
          <a:xfrm>
            <a:off x="3993717" y="115599"/>
            <a:ext cx="5781675" cy="828675"/>
          </a:xfrm>
          <a:prstGeom prst="rect">
            <a:avLst/>
          </a:prstGeom>
        </p:spPr>
      </p:pic>
      <p:pic>
        <p:nvPicPr>
          <p:cNvPr id="3" name="Picture 2"/>
          <p:cNvPicPr>
            <a:picLocks noChangeAspect="1"/>
          </p:cNvPicPr>
          <p:nvPr/>
        </p:nvPicPr>
        <p:blipFill>
          <a:blip r:embed="rId3"/>
          <a:stretch>
            <a:fillRect/>
          </a:stretch>
        </p:blipFill>
        <p:spPr>
          <a:xfrm>
            <a:off x="2481262" y="1239611"/>
            <a:ext cx="9515475" cy="4552950"/>
          </a:xfrm>
          <a:prstGeom prst="rect">
            <a:avLst/>
          </a:prstGeom>
        </p:spPr>
      </p:pic>
    </p:spTree>
    <p:extLst>
      <p:ext uri="{BB962C8B-B14F-4D97-AF65-F5344CB8AC3E}">
        <p14:creationId xmlns:p14="http://schemas.microsoft.com/office/powerpoint/2010/main" val="361811483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79684" y="3817425"/>
            <a:ext cx="1379096" cy="307777"/>
          </a:xfrm>
          <a:prstGeom prst="rect">
            <a:avLst/>
          </a:prstGeom>
          <a:solidFill>
            <a:schemeClr val="bg2"/>
          </a:solidFill>
        </p:spPr>
        <p:txBody>
          <a:bodyPr wrap="square" rtlCol="0">
            <a:spAutoFit/>
          </a:bodyPr>
          <a:lstStyle/>
          <a:p>
            <a:r>
              <a:rPr lang="en-US" dirty="0">
                <a:solidFill>
                  <a:schemeClr val="bg1"/>
                </a:solidFill>
              </a:rPr>
              <a:t>Dept. of AIML</a:t>
            </a:r>
          </a:p>
        </p:txBody>
      </p:sp>
      <p:grpSp>
        <p:nvGrpSpPr>
          <p:cNvPr id="5" name="Group 4"/>
          <p:cNvGrpSpPr/>
          <p:nvPr/>
        </p:nvGrpSpPr>
        <p:grpSpPr>
          <a:xfrm>
            <a:off x="2586948" y="995789"/>
            <a:ext cx="9372171" cy="3571875"/>
            <a:chOff x="2545851" y="1745803"/>
            <a:chExt cx="9525000" cy="3571875"/>
          </a:xfrm>
        </p:grpSpPr>
        <p:pic>
          <p:nvPicPr>
            <p:cNvPr id="2" name="Picture 1"/>
            <p:cNvPicPr>
              <a:picLocks noChangeAspect="1"/>
            </p:cNvPicPr>
            <p:nvPr/>
          </p:nvPicPr>
          <p:blipFill>
            <a:blip r:embed="rId2"/>
            <a:stretch>
              <a:fillRect/>
            </a:stretch>
          </p:blipFill>
          <p:spPr>
            <a:xfrm>
              <a:off x="2545851" y="1745803"/>
              <a:ext cx="9525000" cy="3571875"/>
            </a:xfrm>
            <a:prstGeom prst="rect">
              <a:avLst/>
            </a:prstGeom>
          </p:spPr>
        </p:pic>
        <p:sp>
          <p:nvSpPr>
            <p:cNvPr id="3" name="TextBox 2"/>
            <p:cNvSpPr txBox="1"/>
            <p:nvPr/>
          </p:nvSpPr>
          <p:spPr>
            <a:xfrm>
              <a:off x="11322121" y="4510355"/>
              <a:ext cx="748730" cy="472611"/>
            </a:xfrm>
            <a:prstGeom prst="rect">
              <a:avLst/>
            </a:prstGeom>
            <a:solidFill>
              <a:schemeClr val="bg1"/>
            </a:solidFill>
          </p:spPr>
          <p:txBody>
            <a:bodyPr wrap="square" rtlCol="0">
              <a:spAutoFit/>
            </a:bodyPr>
            <a:lstStyle/>
            <a:p>
              <a:endParaRPr lang="en-US" dirty="0"/>
            </a:p>
          </p:txBody>
        </p:sp>
      </p:grpSp>
    </p:spTree>
    <p:extLst>
      <p:ext uri="{BB962C8B-B14F-4D97-AF65-F5344CB8AC3E}">
        <p14:creationId xmlns:p14="http://schemas.microsoft.com/office/powerpoint/2010/main" val="52674326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79684" y="3817425"/>
            <a:ext cx="1379096" cy="307777"/>
          </a:xfrm>
          <a:prstGeom prst="rect">
            <a:avLst/>
          </a:prstGeom>
          <a:solidFill>
            <a:schemeClr val="bg2"/>
          </a:solidFill>
        </p:spPr>
        <p:txBody>
          <a:bodyPr wrap="square" rtlCol="0">
            <a:spAutoFit/>
          </a:bodyPr>
          <a:lstStyle/>
          <a:p>
            <a:r>
              <a:rPr lang="en-US" dirty="0">
                <a:solidFill>
                  <a:schemeClr val="bg1"/>
                </a:solidFill>
              </a:rPr>
              <a:t>Dept. of AIML</a:t>
            </a:r>
          </a:p>
        </p:txBody>
      </p:sp>
      <p:pic>
        <p:nvPicPr>
          <p:cNvPr id="3" name="Picture 2"/>
          <p:cNvPicPr>
            <a:picLocks noChangeAspect="1"/>
          </p:cNvPicPr>
          <p:nvPr/>
        </p:nvPicPr>
        <p:blipFill>
          <a:blip r:embed="rId2"/>
          <a:stretch>
            <a:fillRect/>
          </a:stretch>
        </p:blipFill>
        <p:spPr>
          <a:xfrm>
            <a:off x="2626877" y="855365"/>
            <a:ext cx="8942823" cy="2617557"/>
          </a:xfrm>
          <a:prstGeom prst="rect">
            <a:avLst/>
          </a:prstGeom>
        </p:spPr>
      </p:pic>
      <p:sp>
        <p:nvSpPr>
          <p:cNvPr id="9" name="Rectangle 8"/>
          <p:cNvSpPr/>
          <p:nvPr/>
        </p:nvSpPr>
        <p:spPr>
          <a:xfrm>
            <a:off x="3237226" y="393701"/>
            <a:ext cx="8040374" cy="461665"/>
          </a:xfrm>
          <a:prstGeom prst="rect">
            <a:avLst/>
          </a:prstGeom>
        </p:spPr>
        <p:txBody>
          <a:bodyPr wrap="square">
            <a:spAutoFit/>
          </a:bodyPr>
          <a:lstStyle/>
          <a:p>
            <a:r>
              <a:rPr lang="en-US" sz="2400" dirty="0">
                <a:solidFill>
                  <a:srgbClr val="404040"/>
                </a:solidFill>
                <a:latin typeface="Times New Roman" panose="02020603050405020304" pitchFamily="18" charset="0"/>
                <a:cs typeface="Times New Roman" panose="02020603050405020304" pitchFamily="18" charset="0"/>
              </a:rPr>
              <a:t>Orders” that stores information about customer orders</a:t>
            </a:r>
            <a:r>
              <a:rPr lang="en-US" sz="2400" dirty="0">
                <a:solidFill>
                  <a:srgbClr val="404040"/>
                </a:solidFill>
                <a:latin typeface="Open Sans"/>
              </a:rPr>
              <a:t>.</a:t>
            </a:r>
            <a:endParaRPr lang="en-US" sz="2400" dirty="0"/>
          </a:p>
        </p:txBody>
      </p:sp>
      <p:sp>
        <p:nvSpPr>
          <p:cNvPr id="10" name="Rectangle 9"/>
          <p:cNvSpPr/>
          <p:nvPr/>
        </p:nvSpPr>
        <p:spPr>
          <a:xfrm>
            <a:off x="2626877" y="3726923"/>
            <a:ext cx="8801100" cy="2677656"/>
          </a:xfrm>
          <a:prstGeom prst="rect">
            <a:avLst/>
          </a:prstGeom>
        </p:spPr>
        <p:txBody>
          <a:bodyPr wrap="square">
            <a:spAutoFit/>
          </a:bodyPr>
          <a:lstStyle/>
          <a:p>
            <a:pPr marL="342900" indent="-342900">
              <a:buFont typeface="Wingdings" panose="05000000000000000000" pitchFamily="2" charset="2"/>
              <a:buChar char="§"/>
            </a:pPr>
            <a:r>
              <a:rPr lang="en-US" sz="2400" dirty="0">
                <a:solidFill>
                  <a:srgbClr val="404040"/>
                </a:solidFill>
                <a:latin typeface="Times New Roman" panose="02020603050405020304" pitchFamily="18" charset="0"/>
                <a:cs typeface="Times New Roman" panose="02020603050405020304" pitchFamily="18" charset="0"/>
              </a:rPr>
              <a:t>Price column depends on the Product column and the primary key is composed of </a:t>
            </a:r>
            <a:r>
              <a:rPr lang="en-US" sz="2400" b="1" dirty="0" err="1">
                <a:solidFill>
                  <a:srgbClr val="404040"/>
                </a:solidFill>
                <a:latin typeface="Times New Roman" panose="02020603050405020304" pitchFamily="18" charset="0"/>
                <a:cs typeface="Times New Roman" panose="02020603050405020304" pitchFamily="18" charset="0"/>
              </a:rPr>
              <a:t>OrderID</a:t>
            </a:r>
            <a:r>
              <a:rPr lang="en-US" sz="2400" b="1" dirty="0">
                <a:solidFill>
                  <a:srgbClr val="404040"/>
                </a:solidFill>
                <a:latin typeface="Times New Roman" panose="02020603050405020304" pitchFamily="18" charset="0"/>
                <a:cs typeface="Times New Roman" panose="02020603050405020304" pitchFamily="18" charset="0"/>
              </a:rPr>
              <a:t> and </a:t>
            </a:r>
            <a:r>
              <a:rPr lang="en-US" sz="2400" b="1" dirty="0" err="1">
                <a:solidFill>
                  <a:srgbClr val="404040"/>
                </a:solidFill>
                <a:latin typeface="Times New Roman" panose="02020603050405020304" pitchFamily="18" charset="0"/>
                <a:cs typeface="Times New Roman" panose="02020603050405020304" pitchFamily="18" charset="0"/>
              </a:rPr>
              <a:t>CustomerID</a:t>
            </a:r>
            <a:r>
              <a:rPr lang="en-US" sz="2400" dirty="0">
                <a:solidFill>
                  <a:srgbClr val="404040"/>
                </a:solidFill>
                <a:latin typeface="Times New Roman" panose="02020603050405020304" pitchFamily="18" charset="0"/>
                <a:cs typeface="Times New Roman" panose="02020603050405020304" pitchFamily="18" charset="0"/>
              </a:rPr>
              <a:t>. </a:t>
            </a:r>
          </a:p>
          <a:p>
            <a:pPr marL="342900" indent="-342900">
              <a:buFont typeface="Wingdings" panose="05000000000000000000" pitchFamily="2" charset="2"/>
              <a:buChar char="§"/>
            </a:pPr>
            <a:r>
              <a:rPr lang="en-US" sz="2400" dirty="0">
                <a:solidFill>
                  <a:srgbClr val="404040"/>
                </a:solidFill>
                <a:latin typeface="Times New Roman" panose="02020603050405020304" pitchFamily="18" charset="0"/>
                <a:cs typeface="Times New Roman" panose="02020603050405020304" pitchFamily="18" charset="0"/>
              </a:rPr>
              <a:t>The table is not in 2NF because the Price column is functionally dependent on only part of the primary key (Product) and not on the whole primary key (</a:t>
            </a:r>
            <a:r>
              <a:rPr lang="en-US" sz="2400" dirty="0" err="1">
                <a:solidFill>
                  <a:srgbClr val="404040"/>
                </a:solidFill>
                <a:latin typeface="Times New Roman" panose="02020603050405020304" pitchFamily="18" charset="0"/>
                <a:cs typeface="Times New Roman" panose="02020603050405020304" pitchFamily="18" charset="0"/>
              </a:rPr>
              <a:t>OrderID</a:t>
            </a:r>
            <a:r>
              <a:rPr lang="en-US" sz="2400" dirty="0">
                <a:solidFill>
                  <a:srgbClr val="404040"/>
                </a:solidFill>
                <a:latin typeface="Times New Roman" panose="02020603050405020304" pitchFamily="18" charset="0"/>
                <a:cs typeface="Times New Roman" panose="02020603050405020304" pitchFamily="18" charset="0"/>
              </a:rPr>
              <a:t> and </a:t>
            </a:r>
            <a:r>
              <a:rPr lang="en-US" sz="2400" dirty="0" err="1">
                <a:solidFill>
                  <a:srgbClr val="404040"/>
                </a:solidFill>
                <a:latin typeface="Times New Roman" panose="02020603050405020304" pitchFamily="18" charset="0"/>
                <a:cs typeface="Times New Roman" panose="02020603050405020304" pitchFamily="18" charset="0"/>
              </a:rPr>
              <a:t>CustomerID</a:t>
            </a:r>
            <a:r>
              <a:rPr lang="en-US" sz="2400" dirty="0">
                <a:solidFill>
                  <a:srgbClr val="404040"/>
                </a:solidFill>
                <a:latin typeface="Times New Roman" panose="02020603050405020304" pitchFamily="18" charset="0"/>
                <a:cs typeface="Times New Roman" panose="02020603050405020304" pitchFamily="18" charset="0"/>
              </a:rPr>
              <a:t>).</a:t>
            </a:r>
          </a:p>
          <a:p>
            <a:pPr marL="342900" indent="-342900">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To bring this table to 2NF, we need to separate the table into two separate tables: </a:t>
            </a:r>
            <a:r>
              <a:rPr lang="en-US" sz="2400" b="1" dirty="0">
                <a:latin typeface="Times New Roman" panose="02020603050405020304" pitchFamily="18" charset="0"/>
                <a:cs typeface="Times New Roman" panose="02020603050405020304" pitchFamily="18" charset="0"/>
              </a:rPr>
              <a:t>one for the Orders and one for the Products.</a:t>
            </a:r>
          </a:p>
        </p:txBody>
      </p:sp>
    </p:spTree>
    <p:extLst>
      <p:ext uri="{BB962C8B-B14F-4D97-AF65-F5344CB8AC3E}">
        <p14:creationId xmlns:p14="http://schemas.microsoft.com/office/powerpoint/2010/main" val="353809446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79684" y="3817425"/>
            <a:ext cx="1379096" cy="307777"/>
          </a:xfrm>
          <a:prstGeom prst="rect">
            <a:avLst/>
          </a:prstGeom>
          <a:solidFill>
            <a:schemeClr val="bg2"/>
          </a:solidFill>
        </p:spPr>
        <p:txBody>
          <a:bodyPr wrap="square" rtlCol="0">
            <a:spAutoFit/>
          </a:bodyPr>
          <a:lstStyle/>
          <a:p>
            <a:r>
              <a:rPr lang="en-US" dirty="0">
                <a:solidFill>
                  <a:schemeClr val="bg1"/>
                </a:solidFill>
              </a:rPr>
              <a:t>Dept. of AIML</a:t>
            </a:r>
          </a:p>
        </p:txBody>
      </p:sp>
      <p:pic>
        <p:nvPicPr>
          <p:cNvPr id="3" name="Picture 2"/>
          <p:cNvPicPr>
            <a:picLocks noChangeAspect="1"/>
          </p:cNvPicPr>
          <p:nvPr/>
        </p:nvPicPr>
        <p:blipFill>
          <a:blip r:embed="rId2"/>
          <a:stretch>
            <a:fillRect/>
          </a:stretch>
        </p:blipFill>
        <p:spPr>
          <a:xfrm>
            <a:off x="2626877" y="621362"/>
            <a:ext cx="7926823" cy="2008822"/>
          </a:xfrm>
          <a:prstGeom prst="rect">
            <a:avLst/>
          </a:prstGeom>
        </p:spPr>
      </p:pic>
      <p:pic>
        <p:nvPicPr>
          <p:cNvPr id="7" name="Picture 6"/>
          <p:cNvPicPr>
            <a:picLocks noChangeAspect="1"/>
          </p:cNvPicPr>
          <p:nvPr/>
        </p:nvPicPr>
        <p:blipFill>
          <a:blip r:embed="rId3"/>
          <a:stretch>
            <a:fillRect/>
          </a:stretch>
        </p:blipFill>
        <p:spPr>
          <a:xfrm>
            <a:off x="2698796" y="2630184"/>
            <a:ext cx="6973529" cy="2012446"/>
          </a:xfrm>
          <a:prstGeom prst="rect">
            <a:avLst/>
          </a:prstGeom>
        </p:spPr>
      </p:pic>
      <p:pic>
        <p:nvPicPr>
          <p:cNvPr id="8" name="Picture 7"/>
          <p:cNvPicPr>
            <a:picLocks noChangeAspect="1"/>
          </p:cNvPicPr>
          <p:nvPr/>
        </p:nvPicPr>
        <p:blipFill>
          <a:blip r:embed="rId4"/>
          <a:stretch>
            <a:fillRect/>
          </a:stretch>
        </p:blipFill>
        <p:spPr>
          <a:xfrm>
            <a:off x="2698796" y="4734110"/>
            <a:ext cx="6973529" cy="1917342"/>
          </a:xfrm>
          <a:prstGeom prst="rect">
            <a:avLst/>
          </a:prstGeom>
        </p:spPr>
      </p:pic>
      <p:sp>
        <p:nvSpPr>
          <p:cNvPr id="9" name="Rectangle 8"/>
          <p:cNvSpPr/>
          <p:nvPr/>
        </p:nvSpPr>
        <p:spPr>
          <a:xfrm>
            <a:off x="3144758" y="154061"/>
            <a:ext cx="8040374" cy="461665"/>
          </a:xfrm>
          <a:prstGeom prst="rect">
            <a:avLst/>
          </a:prstGeom>
        </p:spPr>
        <p:txBody>
          <a:bodyPr wrap="square">
            <a:spAutoFit/>
          </a:bodyPr>
          <a:lstStyle/>
          <a:p>
            <a:r>
              <a:rPr lang="en-US" sz="2400" dirty="0">
                <a:solidFill>
                  <a:srgbClr val="404040"/>
                </a:solidFill>
                <a:latin typeface="Times New Roman" panose="02020603050405020304" pitchFamily="18" charset="0"/>
                <a:cs typeface="Times New Roman" panose="02020603050405020304" pitchFamily="18" charset="0"/>
              </a:rPr>
              <a:t>Orders” that stores information about customer orders</a:t>
            </a:r>
            <a:r>
              <a:rPr lang="en-US" sz="2400" dirty="0">
                <a:solidFill>
                  <a:srgbClr val="404040"/>
                </a:solidFill>
                <a:latin typeface="Open Sans"/>
              </a:rPr>
              <a:t>.</a:t>
            </a:r>
            <a:endParaRPr lang="en-US" sz="2400" dirty="0"/>
          </a:p>
        </p:txBody>
      </p:sp>
    </p:spTree>
    <p:extLst>
      <p:ext uri="{BB962C8B-B14F-4D97-AF65-F5344CB8AC3E}">
        <p14:creationId xmlns:p14="http://schemas.microsoft.com/office/powerpoint/2010/main" val="250055401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79684" y="3817425"/>
            <a:ext cx="1379096" cy="307777"/>
          </a:xfrm>
          <a:prstGeom prst="rect">
            <a:avLst/>
          </a:prstGeom>
          <a:solidFill>
            <a:schemeClr val="bg2"/>
          </a:solidFill>
        </p:spPr>
        <p:txBody>
          <a:bodyPr wrap="square" rtlCol="0">
            <a:spAutoFit/>
          </a:bodyPr>
          <a:lstStyle/>
          <a:p>
            <a:r>
              <a:rPr lang="en-US" dirty="0">
                <a:solidFill>
                  <a:schemeClr val="bg1"/>
                </a:solidFill>
              </a:rPr>
              <a:t>Dept. of AIML</a:t>
            </a:r>
          </a:p>
        </p:txBody>
      </p:sp>
      <p:sp>
        <p:nvSpPr>
          <p:cNvPr id="9" name="Rectangle 8"/>
          <p:cNvSpPr/>
          <p:nvPr/>
        </p:nvSpPr>
        <p:spPr>
          <a:xfrm>
            <a:off x="2335526" y="280664"/>
            <a:ext cx="8802374" cy="830997"/>
          </a:xfrm>
          <a:prstGeom prst="rect">
            <a:avLst/>
          </a:prstGeom>
        </p:spPr>
        <p:txBody>
          <a:bodyPr wrap="square">
            <a:spAutoFit/>
          </a:bodyPr>
          <a:lstStyle/>
          <a:p>
            <a:r>
              <a:rPr lang="en-US" sz="2400" dirty="0">
                <a:latin typeface="Times New Roman" panose="02020603050405020304" pitchFamily="18" charset="0"/>
                <a:cs typeface="Times New Roman" panose="02020603050405020304" pitchFamily="18" charset="0"/>
              </a:rPr>
              <a:t>Suppose there is a table ‘Product’ containing the Customer ID, Product Name, and Price of Products.</a:t>
            </a:r>
          </a:p>
        </p:txBody>
      </p:sp>
      <p:sp>
        <p:nvSpPr>
          <p:cNvPr id="10" name="Rectangle 9"/>
          <p:cNvSpPr/>
          <p:nvPr/>
        </p:nvSpPr>
        <p:spPr>
          <a:xfrm>
            <a:off x="2626877" y="3726923"/>
            <a:ext cx="8801100" cy="2677656"/>
          </a:xfrm>
          <a:prstGeom prst="rect">
            <a:avLst/>
          </a:prstGeom>
        </p:spPr>
        <p:txBody>
          <a:bodyPr wrap="square">
            <a:spAutoFit/>
          </a:bodyPr>
          <a:lstStyle/>
          <a:p>
            <a:pPr marL="342900" indent="-342900">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Candidate Keys are {</a:t>
            </a:r>
            <a:r>
              <a:rPr lang="en-US" sz="2400" dirty="0" err="1">
                <a:latin typeface="Times New Roman" panose="02020603050405020304" pitchFamily="18" charset="0"/>
                <a:cs typeface="Times New Roman" panose="02020603050405020304" pitchFamily="18" charset="0"/>
              </a:rPr>
              <a:t>Customer_ID</a:t>
            </a:r>
            <a:r>
              <a:rPr lang="en-US" sz="2400" dirty="0">
                <a:latin typeface="Times New Roman" panose="02020603050405020304" pitchFamily="18" charset="0"/>
                <a:cs typeface="Times New Roman" panose="02020603050405020304" pitchFamily="18" charset="0"/>
              </a:rPr>
              <a:t>, Name}. </a:t>
            </a:r>
          </a:p>
          <a:p>
            <a:pPr marL="342900" indent="-342900">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The Prime Attributes ( attributes that are a part of the candidate key) will be </a:t>
            </a:r>
            <a:r>
              <a:rPr lang="en-US" sz="2400" dirty="0" err="1">
                <a:latin typeface="Times New Roman" panose="02020603050405020304" pitchFamily="18" charset="0"/>
                <a:cs typeface="Times New Roman" panose="02020603050405020304" pitchFamily="18" charset="0"/>
              </a:rPr>
              <a:t>Customer_ID</a:t>
            </a:r>
            <a:r>
              <a:rPr lang="en-US" sz="2400" dirty="0">
                <a:latin typeface="Times New Roman" panose="02020603050405020304" pitchFamily="18" charset="0"/>
                <a:cs typeface="Times New Roman" panose="02020603050405020304" pitchFamily="18" charset="0"/>
              </a:rPr>
              <a:t> and Name and the Non-Prime Attribute will be Price.</a:t>
            </a:r>
          </a:p>
          <a:p>
            <a:pPr marL="342900" indent="-342900">
              <a:buFont typeface="Wingdings" panose="05000000000000000000" pitchFamily="2" charset="2"/>
              <a:buChar char="§"/>
            </a:pPr>
            <a:r>
              <a:rPr lang="en-US" sz="2400" dirty="0" err="1">
                <a:latin typeface="Times New Roman" panose="02020603050405020304" pitchFamily="18" charset="0"/>
                <a:cs typeface="Times New Roman" panose="02020603050405020304" pitchFamily="18" charset="0"/>
              </a:rPr>
              <a:t>Customer_ID</a:t>
            </a:r>
            <a:r>
              <a:rPr lang="en-US" sz="2400" dirty="0">
                <a:latin typeface="Times New Roman" panose="02020603050405020304" pitchFamily="18" charset="0"/>
                <a:cs typeface="Times New Roman" panose="02020603050405020304" pitchFamily="18" charset="0"/>
              </a:rPr>
              <a:t>-&gt;Price is a Partial Functional Dependency because Price (non-prime attribute) depends on </a:t>
            </a:r>
            <a:r>
              <a:rPr lang="en-US" sz="2400" dirty="0" err="1">
                <a:latin typeface="Times New Roman" panose="02020603050405020304" pitchFamily="18" charset="0"/>
                <a:cs typeface="Times New Roman" panose="02020603050405020304" pitchFamily="18" charset="0"/>
              </a:rPr>
              <a:t>Customer_ID</a:t>
            </a:r>
            <a:r>
              <a:rPr lang="en-US" sz="2400" dirty="0">
                <a:latin typeface="Times New Roman" panose="02020603050405020304" pitchFamily="18" charset="0"/>
                <a:cs typeface="Times New Roman" panose="02020603050405020304" pitchFamily="18" charset="0"/>
              </a:rPr>
              <a:t>(a subset of the candidate key).</a:t>
            </a:r>
            <a:endParaRPr lang="en-US" sz="2400" b="1" dirty="0">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2"/>
          <a:stretch>
            <a:fillRect/>
          </a:stretch>
        </p:blipFill>
        <p:spPr>
          <a:xfrm>
            <a:off x="2884052" y="1224698"/>
            <a:ext cx="8543925" cy="2389188"/>
          </a:xfrm>
          <a:prstGeom prst="rect">
            <a:avLst/>
          </a:prstGeom>
        </p:spPr>
      </p:pic>
    </p:spTree>
    <p:extLst>
      <p:ext uri="{BB962C8B-B14F-4D97-AF65-F5344CB8AC3E}">
        <p14:creationId xmlns:p14="http://schemas.microsoft.com/office/powerpoint/2010/main" val="3980539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79684" y="3817425"/>
            <a:ext cx="1379096" cy="307777"/>
          </a:xfrm>
          <a:prstGeom prst="rect">
            <a:avLst/>
          </a:prstGeom>
          <a:solidFill>
            <a:schemeClr val="bg2"/>
          </a:solidFill>
        </p:spPr>
        <p:txBody>
          <a:bodyPr wrap="square" rtlCol="0">
            <a:spAutoFit/>
          </a:bodyPr>
          <a:lstStyle/>
          <a:p>
            <a:r>
              <a:rPr lang="en-US" dirty="0">
                <a:solidFill>
                  <a:schemeClr val="bg1"/>
                </a:solidFill>
              </a:rPr>
              <a:t>Dept. of AIML</a:t>
            </a:r>
          </a:p>
        </p:txBody>
      </p:sp>
      <p:pic>
        <p:nvPicPr>
          <p:cNvPr id="6" name="Picture 5"/>
          <p:cNvPicPr>
            <a:picLocks noChangeAspect="1"/>
          </p:cNvPicPr>
          <p:nvPr/>
        </p:nvPicPr>
        <p:blipFill>
          <a:blip r:embed="rId2"/>
          <a:stretch>
            <a:fillRect/>
          </a:stretch>
        </p:blipFill>
        <p:spPr>
          <a:xfrm>
            <a:off x="2790825" y="1548245"/>
            <a:ext cx="8213148" cy="5185063"/>
          </a:xfrm>
          <a:prstGeom prst="rect">
            <a:avLst/>
          </a:prstGeom>
        </p:spPr>
      </p:pic>
      <p:pic>
        <p:nvPicPr>
          <p:cNvPr id="5" name="Picture 4"/>
          <p:cNvPicPr>
            <a:picLocks noChangeAspect="1"/>
          </p:cNvPicPr>
          <p:nvPr/>
        </p:nvPicPr>
        <p:blipFill>
          <a:blip r:embed="rId3"/>
          <a:stretch>
            <a:fillRect/>
          </a:stretch>
        </p:blipFill>
        <p:spPr>
          <a:xfrm>
            <a:off x="3071812" y="300471"/>
            <a:ext cx="6962775" cy="1123950"/>
          </a:xfrm>
          <a:prstGeom prst="rect">
            <a:avLst/>
          </a:prstGeom>
        </p:spPr>
      </p:pic>
    </p:spTree>
    <p:extLst>
      <p:ext uri="{BB962C8B-B14F-4D97-AF65-F5344CB8AC3E}">
        <p14:creationId xmlns:p14="http://schemas.microsoft.com/office/powerpoint/2010/main" val="216807555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79684" y="3817425"/>
            <a:ext cx="1379096" cy="307777"/>
          </a:xfrm>
          <a:prstGeom prst="rect">
            <a:avLst/>
          </a:prstGeom>
          <a:solidFill>
            <a:schemeClr val="bg2"/>
          </a:solidFill>
        </p:spPr>
        <p:txBody>
          <a:bodyPr wrap="square" rtlCol="0">
            <a:spAutoFit/>
          </a:bodyPr>
          <a:lstStyle/>
          <a:p>
            <a:r>
              <a:rPr lang="en-US" dirty="0">
                <a:solidFill>
                  <a:schemeClr val="bg1"/>
                </a:solidFill>
              </a:rPr>
              <a:t>Dept. of AIML</a:t>
            </a:r>
          </a:p>
        </p:txBody>
      </p:sp>
      <p:pic>
        <p:nvPicPr>
          <p:cNvPr id="2" name="Picture 1"/>
          <p:cNvPicPr>
            <a:picLocks noChangeAspect="1"/>
          </p:cNvPicPr>
          <p:nvPr/>
        </p:nvPicPr>
        <p:blipFill>
          <a:blip r:embed="rId2"/>
          <a:stretch>
            <a:fillRect/>
          </a:stretch>
        </p:blipFill>
        <p:spPr>
          <a:xfrm>
            <a:off x="2782452" y="170598"/>
            <a:ext cx="8543925" cy="2767864"/>
          </a:xfrm>
          <a:prstGeom prst="rect">
            <a:avLst/>
          </a:prstGeom>
        </p:spPr>
      </p:pic>
      <p:pic>
        <p:nvPicPr>
          <p:cNvPr id="3" name="Picture 2"/>
          <p:cNvPicPr>
            <a:picLocks noChangeAspect="1"/>
          </p:cNvPicPr>
          <p:nvPr/>
        </p:nvPicPr>
        <p:blipFill>
          <a:blip r:embed="rId3"/>
          <a:stretch>
            <a:fillRect/>
          </a:stretch>
        </p:blipFill>
        <p:spPr>
          <a:xfrm>
            <a:off x="2876550" y="2938462"/>
            <a:ext cx="8572500" cy="3800475"/>
          </a:xfrm>
          <a:prstGeom prst="rect">
            <a:avLst/>
          </a:prstGeom>
        </p:spPr>
      </p:pic>
    </p:spTree>
    <p:extLst>
      <p:ext uri="{BB962C8B-B14F-4D97-AF65-F5344CB8AC3E}">
        <p14:creationId xmlns:p14="http://schemas.microsoft.com/office/powerpoint/2010/main" val="181588390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79684" y="3817425"/>
            <a:ext cx="1379096" cy="307777"/>
          </a:xfrm>
          <a:prstGeom prst="rect">
            <a:avLst/>
          </a:prstGeom>
          <a:solidFill>
            <a:schemeClr val="bg2"/>
          </a:solidFill>
        </p:spPr>
        <p:txBody>
          <a:bodyPr wrap="square" rtlCol="0">
            <a:spAutoFit/>
          </a:bodyPr>
          <a:lstStyle/>
          <a:p>
            <a:r>
              <a:rPr lang="en-US" dirty="0">
                <a:solidFill>
                  <a:schemeClr val="bg1"/>
                </a:solidFill>
              </a:rPr>
              <a:t>Dept. of AIML</a:t>
            </a:r>
          </a:p>
        </p:txBody>
      </p:sp>
      <p:pic>
        <p:nvPicPr>
          <p:cNvPr id="7" name="Picture 6"/>
          <p:cNvPicPr>
            <a:picLocks noChangeAspect="1"/>
          </p:cNvPicPr>
          <p:nvPr/>
        </p:nvPicPr>
        <p:blipFill>
          <a:blip r:embed="rId2"/>
          <a:stretch>
            <a:fillRect/>
          </a:stretch>
        </p:blipFill>
        <p:spPr>
          <a:xfrm>
            <a:off x="4225637" y="135083"/>
            <a:ext cx="5943600" cy="914400"/>
          </a:xfrm>
          <a:prstGeom prst="rect">
            <a:avLst/>
          </a:prstGeom>
        </p:spPr>
      </p:pic>
      <p:sp>
        <p:nvSpPr>
          <p:cNvPr id="2" name="Rectangle 1"/>
          <p:cNvSpPr/>
          <p:nvPr/>
        </p:nvSpPr>
        <p:spPr>
          <a:xfrm>
            <a:off x="2975263" y="1449077"/>
            <a:ext cx="7841673" cy="2677656"/>
          </a:xfrm>
          <a:prstGeom prst="rect">
            <a:avLst/>
          </a:prstGeom>
        </p:spPr>
        <p:txBody>
          <a:bodyPr wrap="square">
            <a:spAutoFit/>
          </a:bodyPr>
          <a:lstStyle/>
          <a:p>
            <a:pPr marL="342900" indent="-342900">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The Third Normal Form exists in a table if:</a:t>
            </a:r>
          </a:p>
          <a:p>
            <a:pPr marL="342900" indent="-342900">
              <a:buFont typeface="Wingdings" panose="05000000000000000000" pitchFamily="2" charset="2"/>
              <a:buChar char="§"/>
            </a:pPr>
            <a:r>
              <a:rPr lang="en-US" sz="2400" b="1" dirty="0">
                <a:solidFill>
                  <a:srgbClr val="C00000"/>
                </a:solidFill>
                <a:latin typeface="Times New Roman" panose="02020603050405020304" pitchFamily="18" charset="0"/>
                <a:cs typeface="Times New Roman" panose="02020603050405020304" pitchFamily="18" charset="0"/>
              </a:rPr>
              <a:t>It exists in the 2NF.</a:t>
            </a:r>
          </a:p>
          <a:p>
            <a:pPr marL="342900" indent="-342900">
              <a:buFont typeface="Wingdings" panose="05000000000000000000" pitchFamily="2" charset="2"/>
              <a:buChar char="§"/>
            </a:pPr>
            <a:r>
              <a:rPr lang="en-US" sz="2400" b="1" dirty="0">
                <a:solidFill>
                  <a:srgbClr val="C00000"/>
                </a:solidFill>
                <a:latin typeface="Times New Roman" panose="02020603050405020304" pitchFamily="18" charset="0"/>
                <a:cs typeface="Times New Roman" panose="02020603050405020304" pitchFamily="18" charset="0"/>
              </a:rPr>
              <a:t>Has no transitive dependency exists.</a:t>
            </a:r>
          </a:p>
          <a:p>
            <a:pPr marL="342900" indent="-342900">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 A transitive dependency exists when a non-primary key column depends on another non-primary key column, rather than on the primary key.</a:t>
            </a:r>
          </a:p>
          <a:p>
            <a:pPr lvl="2"/>
            <a:r>
              <a:rPr lang="en-US" sz="2400" dirty="0">
                <a:solidFill>
                  <a:schemeClr val="tx1"/>
                </a:solidFill>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359827515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79684" y="3817425"/>
            <a:ext cx="1379096" cy="307777"/>
          </a:xfrm>
          <a:prstGeom prst="rect">
            <a:avLst/>
          </a:prstGeom>
          <a:solidFill>
            <a:schemeClr val="bg2"/>
          </a:solidFill>
        </p:spPr>
        <p:txBody>
          <a:bodyPr wrap="square" rtlCol="0">
            <a:spAutoFit/>
          </a:bodyPr>
          <a:lstStyle/>
          <a:p>
            <a:r>
              <a:rPr lang="en-US" dirty="0">
                <a:solidFill>
                  <a:schemeClr val="bg1"/>
                </a:solidFill>
              </a:rPr>
              <a:t>Dept. of AIML</a:t>
            </a:r>
          </a:p>
        </p:txBody>
      </p:sp>
      <p:graphicFrame>
        <p:nvGraphicFramePr>
          <p:cNvPr id="3" name="Table 2"/>
          <p:cNvGraphicFramePr>
            <a:graphicFrameLocks noGrp="1"/>
          </p:cNvGraphicFramePr>
          <p:nvPr>
            <p:extLst>
              <p:ext uri="{D42A27DB-BD31-4B8C-83A1-F6EECF244321}">
                <p14:modId xmlns:p14="http://schemas.microsoft.com/office/powerpoint/2010/main" val="2857427386"/>
              </p:ext>
            </p:extLst>
          </p:nvPr>
        </p:nvGraphicFramePr>
        <p:xfrm>
          <a:off x="2555247" y="163354"/>
          <a:ext cx="9293855" cy="2978497"/>
        </p:xfrm>
        <a:graphic>
          <a:graphicData uri="http://schemas.openxmlformats.org/drawingml/2006/table">
            <a:tbl>
              <a:tblPr/>
              <a:tblGrid>
                <a:gridCol w="1572253">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854200">
                  <a:extLst>
                    <a:ext uri="{9D8B030D-6E8A-4147-A177-3AD203B41FA5}">
                      <a16:colId xmlns:a16="http://schemas.microsoft.com/office/drawing/2014/main" val="20002"/>
                    </a:ext>
                  </a:extLst>
                </a:gridCol>
                <a:gridCol w="1739900">
                  <a:extLst>
                    <a:ext uri="{9D8B030D-6E8A-4147-A177-3AD203B41FA5}">
                      <a16:colId xmlns:a16="http://schemas.microsoft.com/office/drawing/2014/main" val="20003"/>
                    </a:ext>
                  </a:extLst>
                </a:gridCol>
                <a:gridCol w="2222502">
                  <a:extLst>
                    <a:ext uri="{9D8B030D-6E8A-4147-A177-3AD203B41FA5}">
                      <a16:colId xmlns:a16="http://schemas.microsoft.com/office/drawing/2014/main" val="20004"/>
                    </a:ext>
                  </a:extLst>
                </a:gridCol>
              </a:tblGrid>
              <a:tr h="641697">
                <a:tc>
                  <a:txBody>
                    <a:bodyPr/>
                    <a:lstStyle/>
                    <a:p>
                      <a:pPr algn="l"/>
                      <a:r>
                        <a:rPr lang="en-US" sz="2400" dirty="0">
                          <a:effectLst/>
                          <a:latin typeface="Times New Roman" panose="02020603050405020304" pitchFamily="18" charset="0"/>
                          <a:cs typeface="Times New Roman" panose="02020603050405020304" pitchFamily="18" charset="0"/>
                        </a:rPr>
                        <a:t>student_id</a:t>
                      </a:r>
                    </a:p>
                  </a:txBody>
                  <a:tcPr marL="50800" marR="50800" marT="50800" marB="50800" anchor="ctr">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DDDDDD"/>
                    </a:solidFill>
                  </a:tcPr>
                </a:tc>
                <a:tc>
                  <a:txBody>
                    <a:bodyPr/>
                    <a:lstStyle/>
                    <a:p>
                      <a:pPr algn="l"/>
                      <a:r>
                        <a:rPr lang="en-US" sz="2400">
                          <a:effectLst/>
                          <a:latin typeface="Times New Roman" panose="02020603050405020304" pitchFamily="18" charset="0"/>
                          <a:cs typeface="Times New Roman" panose="02020603050405020304" pitchFamily="18" charset="0"/>
                        </a:rPr>
                        <a:t>student_name</a:t>
                      </a:r>
                    </a:p>
                  </a:txBody>
                  <a:tcPr marL="50800" marR="50800" marT="50800" marB="50800" anchor="ctr">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DDDDDD"/>
                    </a:solidFill>
                  </a:tcPr>
                </a:tc>
                <a:tc>
                  <a:txBody>
                    <a:bodyPr/>
                    <a:lstStyle/>
                    <a:p>
                      <a:pPr algn="l"/>
                      <a:r>
                        <a:rPr lang="en-US" sz="2400">
                          <a:effectLst/>
                          <a:latin typeface="Times New Roman" panose="02020603050405020304" pitchFamily="18" charset="0"/>
                          <a:cs typeface="Times New Roman" panose="02020603050405020304" pitchFamily="18" charset="0"/>
                        </a:rPr>
                        <a:t>student_state</a:t>
                      </a:r>
                    </a:p>
                  </a:txBody>
                  <a:tcPr marL="50800" marR="50800" marT="50800" marB="50800" anchor="ctr">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DDDDDD"/>
                    </a:solidFill>
                  </a:tcPr>
                </a:tc>
                <a:tc>
                  <a:txBody>
                    <a:bodyPr/>
                    <a:lstStyle/>
                    <a:p>
                      <a:pPr algn="l"/>
                      <a:r>
                        <a:rPr lang="en-US" sz="2400">
                          <a:effectLst/>
                          <a:latin typeface="Times New Roman" panose="02020603050405020304" pitchFamily="18" charset="0"/>
                          <a:cs typeface="Times New Roman" panose="02020603050405020304" pitchFamily="18" charset="0"/>
                        </a:rPr>
                        <a:t>student_city</a:t>
                      </a:r>
                    </a:p>
                  </a:txBody>
                  <a:tcPr marL="50800" marR="50800" marT="50800" marB="50800" anchor="ctr">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DDDDDD"/>
                    </a:solidFill>
                  </a:tcPr>
                </a:tc>
                <a:tc>
                  <a:txBody>
                    <a:bodyPr/>
                    <a:lstStyle/>
                    <a:p>
                      <a:pPr algn="l"/>
                      <a:r>
                        <a:rPr lang="en-US" sz="2400">
                          <a:effectLst/>
                          <a:latin typeface="Times New Roman" panose="02020603050405020304" pitchFamily="18" charset="0"/>
                          <a:cs typeface="Times New Roman" panose="02020603050405020304" pitchFamily="18" charset="0"/>
                        </a:rPr>
                        <a:t>student_pincode</a:t>
                      </a:r>
                    </a:p>
                  </a:txBody>
                  <a:tcPr marL="50800" marR="50800" marT="50800" marB="50800" anchor="ctr">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DDDDDD"/>
                    </a:solidFill>
                  </a:tcPr>
                </a:tc>
                <a:extLst>
                  <a:ext uri="{0D108BD9-81ED-4DB2-BD59-A6C34878D82A}">
                    <a16:rowId xmlns:a16="http://schemas.microsoft.com/office/drawing/2014/main" val="10000"/>
                  </a:ext>
                </a:extLst>
              </a:tr>
              <a:tr h="382550">
                <a:tc>
                  <a:txBody>
                    <a:bodyPr/>
                    <a:lstStyle/>
                    <a:p>
                      <a:pPr algn="l"/>
                      <a:r>
                        <a:rPr lang="en-US" sz="2400">
                          <a:effectLst/>
                          <a:latin typeface="Times New Roman" panose="02020603050405020304" pitchFamily="18" charset="0"/>
                          <a:cs typeface="Times New Roman" panose="02020603050405020304" pitchFamily="18" charset="0"/>
                        </a:rPr>
                        <a:t>101</a:t>
                      </a:r>
                    </a:p>
                  </a:txBody>
                  <a:tcPr marL="50800" marR="50800" marT="50800" marB="50800" anchor="ctr">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tc>
                  <a:txBody>
                    <a:bodyPr/>
                    <a:lstStyle/>
                    <a:p>
                      <a:pPr algn="l"/>
                      <a:r>
                        <a:rPr lang="en-US" sz="2400">
                          <a:effectLst/>
                          <a:latin typeface="Times New Roman" panose="02020603050405020304" pitchFamily="18" charset="0"/>
                          <a:cs typeface="Times New Roman" panose="02020603050405020304" pitchFamily="18" charset="0"/>
                        </a:rPr>
                        <a:t>Ananya</a:t>
                      </a:r>
                    </a:p>
                  </a:txBody>
                  <a:tcPr marL="50800" marR="50800" marT="50800" marB="50800" anchor="ctr">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tc>
                  <a:txBody>
                    <a:bodyPr/>
                    <a:lstStyle/>
                    <a:p>
                      <a:pPr algn="l"/>
                      <a:r>
                        <a:rPr lang="en-US" sz="2400" dirty="0">
                          <a:effectLst/>
                          <a:latin typeface="Times New Roman" panose="02020603050405020304" pitchFamily="18" charset="0"/>
                          <a:cs typeface="Times New Roman" panose="02020603050405020304" pitchFamily="18" charset="0"/>
                        </a:rPr>
                        <a:t>Karnataka</a:t>
                      </a:r>
                    </a:p>
                  </a:txBody>
                  <a:tcPr marL="50800" marR="50800" marT="50800" marB="50800" anchor="ctr">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tc>
                  <a:txBody>
                    <a:bodyPr/>
                    <a:lstStyle/>
                    <a:p>
                      <a:pPr algn="l"/>
                      <a:r>
                        <a:rPr lang="en-US" sz="2400">
                          <a:effectLst/>
                          <a:latin typeface="Times New Roman" panose="02020603050405020304" pitchFamily="18" charset="0"/>
                          <a:cs typeface="Times New Roman" panose="02020603050405020304" pitchFamily="18" charset="0"/>
                        </a:rPr>
                        <a:t>Mysore</a:t>
                      </a:r>
                    </a:p>
                  </a:txBody>
                  <a:tcPr marL="50800" marR="50800" marT="50800" marB="50800" anchor="ctr">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tc>
                  <a:txBody>
                    <a:bodyPr/>
                    <a:lstStyle/>
                    <a:p>
                      <a:pPr algn="l"/>
                      <a:r>
                        <a:rPr lang="en-US" sz="2400">
                          <a:effectLst/>
                          <a:latin typeface="Times New Roman" panose="02020603050405020304" pitchFamily="18" charset="0"/>
                          <a:cs typeface="Times New Roman" panose="02020603050405020304" pitchFamily="18" charset="0"/>
                        </a:rPr>
                        <a:t>570010</a:t>
                      </a:r>
                    </a:p>
                  </a:txBody>
                  <a:tcPr marL="50800" marR="50800" marT="50800" marB="50800" anchor="ctr">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382550">
                <a:tc>
                  <a:txBody>
                    <a:bodyPr/>
                    <a:lstStyle/>
                    <a:p>
                      <a:pPr algn="l"/>
                      <a:r>
                        <a:rPr lang="en-US" sz="2400">
                          <a:effectLst/>
                          <a:latin typeface="Times New Roman" panose="02020603050405020304" pitchFamily="18" charset="0"/>
                          <a:cs typeface="Times New Roman" panose="02020603050405020304" pitchFamily="18" charset="0"/>
                        </a:rPr>
                        <a:t>102</a:t>
                      </a:r>
                    </a:p>
                  </a:txBody>
                  <a:tcPr marL="50800" marR="50800" marT="50800" marB="50800" anchor="ctr">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tc>
                  <a:txBody>
                    <a:bodyPr/>
                    <a:lstStyle/>
                    <a:p>
                      <a:pPr algn="l"/>
                      <a:r>
                        <a:rPr lang="en-US" sz="2400">
                          <a:effectLst/>
                          <a:latin typeface="Times New Roman" panose="02020603050405020304" pitchFamily="18" charset="0"/>
                          <a:cs typeface="Times New Roman" panose="02020603050405020304" pitchFamily="18" charset="0"/>
                        </a:rPr>
                        <a:t>Anitha</a:t>
                      </a:r>
                    </a:p>
                  </a:txBody>
                  <a:tcPr marL="50800" marR="50800" marT="50800" marB="50800" anchor="ctr">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tc>
                  <a:txBody>
                    <a:bodyPr/>
                    <a:lstStyle/>
                    <a:p>
                      <a:pPr algn="l"/>
                      <a:r>
                        <a:rPr lang="en-US" sz="2400">
                          <a:effectLst/>
                          <a:latin typeface="Times New Roman" panose="02020603050405020304" pitchFamily="18" charset="0"/>
                          <a:cs typeface="Times New Roman" panose="02020603050405020304" pitchFamily="18" charset="0"/>
                        </a:rPr>
                        <a:t>Karnataka</a:t>
                      </a:r>
                    </a:p>
                  </a:txBody>
                  <a:tcPr marL="50800" marR="50800" marT="50800" marB="50800" anchor="ctr">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tc>
                  <a:txBody>
                    <a:bodyPr/>
                    <a:lstStyle/>
                    <a:p>
                      <a:pPr algn="l"/>
                      <a:r>
                        <a:rPr lang="en-US" sz="2400">
                          <a:effectLst/>
                          <a:latin typeface="Times New Roman" panose="02020603050405020304" pitchFamily="18" charset="0"/>
                          <a:cs typeface="Times New Roman" panose="02020603050405020304" pitchFamily="18" charset="0"/>
                        </a:rPr>
                        <a:t>Bengaluru</a:t>
                      </a:r>
                    </a:p>
                  </a:txBody>
                  <a:tcPr marL="50800" marR="50800" marT="50800" marB="50800" anchor="ctr">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tc>
                  <a:txBody>
                    <a:bodyPr/>
                    <a:lstStyle/>
                    <a:p>
                      <a:pPr algn="l"/>
                      <a:r>
                        <a:rPr lang="en-US" sz="2400">
                          <a:effectLst/>
                          <a:latin typeface="Times New Roman" panose="02020603050405020304" pitchFamily="18" charset="0"/>
                          <a:cs typeface="Times New Roman" panose="02020603050405020304" pitchFamily="18" charset="0"/>
                        </a:rPr>
                        <a:t>560010</a:t>
                      </a:r>
                    </a:p>
                  </a:txBody>
                  <a:tcPr marL="50800" marR="50800" marT="50800" marB="50800" anchor="ctr">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382550">
                <a:tc>
                  <a:txBody>
                    <a:bodyPr/>
                    <a:lstStyle/>
                    <a:p>
                      <a:pPr algn="l"/>
                      <a:r>
                        <a:rPr lang="en-US" sz="2400">
                          <a:effectLst/>
                          <a:latin typeface="Times New Roman" panose="02020603050405020304" pitchFamily="18" charset="0"/>
                          <a:cs typeface="Times New Roman" panose="02020603050405020304" pitchFamily="18" charset="0"/>
                        </a:rPr>
                        <a:t>103</a:t>
                      </a:r>
                    </a:p>
                  </a:txBody>
                  <a:tcPr marL="50800" marR="50800" marT="50800" marB="50800" anchor="ctr">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tc>
                  <a:txBody>
                    <a:bodyPr/>
                    <a:lstStyle/>
                    <a:p>
                      <a:pPr algn="l"/>
                      <a:r>
                        <a:rPr lang="en-US" sz="2400">
                          <a:effectLst/>
                          <a:latin typeface="Times New Roman" panose="02020603050405020304" pitchFamily="18" charset="0"/>
                          <a:cs typeface="Times New Roman" panose="02020603050405020304" pitchFamily="18" charset="0"/>
                        </a:rPr>
                        <a:t>Ankitha</a:t>
                      </a:r>
                    </a:p>
                  </a:txBody>
                  <a:tcPr marL="50800" marR="50800" marT="50800" marB="50800" anchor="ctr">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tc>
                  <a:txBody>
                    <a:bodyPr/>
                    <a:lstStyle/>
                    <a:p>
                      <a:pPr algn="l"/>
                      <a:r>
                        <a:rPr lang="en-US" sz="2400">
                          <a:effectLst/>
                          <a:latin typeface="Times New Roman" panose="02020603050405020304" pitchFamily="18" charset="0"/>
                          <a:cs typeface="Times New Roman" panose="02020603050405020304" pitchFamily="18" charset="0"/>
                        </a:rPr>
                        <a:t>Tamilnadu</a:t>
                      </a:r>
                    </a:p>
                  </a:txBody>
                  <a:tcPr marL="50800" marR="50800" marT="50800" marB="50800" anchor="ctr">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tc>
                  <a:txBody>
                    <a:bodyPr/>
                    <a:lstStyle/>
                    <a:p>
                      <a:pPr algn="l"/>
                      <a:r>
                        <a:rPr lang="en-US" sz="2400">
                          <a:effectLst/>
                          <a:latin typeface="Times New Roman" panose="02020603050405020304" pitchFamily="18" charset="0"/>
                          <a:cs typeface="Times New Roman" panose="02020603050405020304" pitchFamily="18" charset="0"/>
                        </a:rPr>
                        <a:t>Chennai</a:t>
                      </a:r>
                    </a:p>
                  </a:txBody>
                  <a:tcPr marL="50800" marR="50800" marT="50800" marB="50800" anchor="ctr">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tc>
                  <a:txBody>
                    <a:bodyPr/>
                    <a:lstStyle/>
                    <a:p>
                      <a:pPr algn="l"/>
                      <a:r>
                        <a:rPr lang="en-US" sz="2400">
                          <a:effectLst/>
                          <a:latin typeface="Times New Roman" panose="02020603050405020304" pitchFamily="18" charset="0"/>
                          <a:cs typeface="Times New Roman" panose="02020603050405020304" pitchFamily="18" charset="0"/>
                        </a:rPr>
                        <a:t>600010</a:t>
                      </a:r>
                    </a:p>
                  </a:txBody>
                  <a:tcPr marL="50800" marR="50800" marT="50800" marB="50800" anchor="ctr">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382550">
                <a:tc>
                  <a:txBody>
                    <a:bodyPr/>
                    <a:lstStyle/>
                    <a:p>
                      <a:pPr algn="l"/>
                      <a:r>
                        <a:rPr lang="en-US" sz="2400">
                          <a:effectLst/>
                          <a:latin typeface="Times New Roman" panose="02020603050405020304" pitchFamily="18" charset="0"/>
                          <a:cs typeface="Times New Roman" panose="02020603050405020304" pitchFamily="18" charset="0"/>
                        </a:rPr>
                        <a:t>104</a:t>
                      </a:r>
                    </a:p>
                  </a:txBody>
                  <a:tcPr marL="50800" marR="50800" marT="50800" marB="50800" anchor="ctr">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tc>
                  <a:txBody>
                    <a:bodyPr/>
                    <a:lstStyle/>
                    <a:p>
                      <a:pPr algn="l"/>
                      <a:r>
                        <a:rPr lang="en-US" sz="2400">
                          <a:effectLst/>
                          <a:latin typeface="Times New Roman" panose="02020603050405020304" pitchFamily="18" charset="0"/>
                          <a:cs typeface="Times New Roman" panose="02020603050405020304" pitchFamily="18" charset="0"/>
                        </a:rPr>
                        <a:t>Aryan</a:t>
                      </a:r>
                    </a:p>
                  </a:txBody>
                  <a:tcPr marL="50800" marR="50800" marT="50800" marB="50800" anchor="ctr">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tc>
                  <a:txBody>
                    <a:bodyPr/>
                    <a:lstStyle/>
                    <a:p>
                      <a:pPr algn="l"/>
                      <a:r>
                        <a:rPr lang="en-US" sz="2400">
                          <a:effectLst/>
                          <a:latin typeface="Times New Roman" panose="02020603050405020304" pitchFamily="18" charset="0"/>
                          <a:cs typeface="Times New Roman" panose="02020603050405020304" pitchFamily="18" charset="0"/>
                        </a:rPr>
                        <a:t>Andhra</a:t>
                      </a:r>
                    </a:p>
                  </a:txBody>
                  <a:tcPr marL="50800" marR="50800" marT="50800" marB="50800" anchor="ctr">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tc>
                  <a:txBody>
                    <a:bodyPr/>
                    <a:lstStyle/>
                    <a:p>
                      <a:pPr algn="l"/>
                      <a:r>
                        <a:rPr lang="en-US" sz="2400">
                          <a:effectLst/>
                          <a:latin typeface="Times New Roman" panose="02020603050405020304" pitchFamily="18" charset="0"/>
                          <a:cs typeface="Times New Roman" panose="02020603050405020304" pitchFamily="18" charset="0"/>
                        </a:rPr>
                        <a:t>Tirupati</a:t>
                      </a:r>
                    </a:p>
                  </a:txBody>
                  <a:tcPr marL="50800" marR="50800" marT="50800" marB="50800" anchor="ctr">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tc>
                  <a:txBody>
                    <a:bodyPr/>
                    <a:lstStyle/>
                    <a:p>
                      <a:pPr algn="l"/>
                      <a:r>
                        <a:rPr lang="en-US" sz="2400">
                          <a:effectLst/>
                          <a:latin typeface="Times New Roman" panose="02020603050405020304" pitchFamily="18" charset="0"/>
                          <a:cs typeface="Times New Roman" panose="02020603050405020304" pitchFamily="18" charset="0"/>
                        </a:rPr>
                        <a:t>517502</a:t>
                      </a:r>
                    </a:p>
                  </a:txBody>
                  <a:tcPr marL="50800" marR="50800" marT="50800" marB="50800" anchor="ctr">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r h="382550">
                <a:tc>
                  <a:txBody>
                    <a:bodyPr/>
                    <a:lstStyle/>
                    <a:p>
                      <a:pPr algn="l"/>
                      <a:r>
                        <a:rPr lang="en-US" sz="2400">
                          <a:effectLst/>
                          <a:latin typeface="Times New Roman" panose="02020603050405020304" pitchFamily="18" charset="0"/>
                          <a:cs typeface="Times New Roman" panose="02020603050405020304" pitchFamily="18" charset="0"/>
                        </a:rPr>
                        <a:t>105</a:t>
                      </a:r>
                    </a:p>
                  </a:txBody>
                  <a:tcPr marL="50800" marR="50800" marT="50800" marB="50800" anchor="ctr">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tc>
                  <a:txBody>
                    <a:bodyPr/>
                    <a:lstStyle/>
                    <a:p>
                      <a:pPr algn="l"/>
                      <a:r>
                        <a:rPr lang="en-US" sz="2400">
                          <a:effectLst/>
                          <a:latin typeface="Times New Roman" panose="02020603050405020304" pitchFamily="18" charset="0"/>
                          <a:cs typeface="Times New Roman" panose="02020603050405020304" pitchFamily="18" charset="0"/>
                        </a:rPr>
                        <a:t>Brijesh</a:t>
                      </a:r>
                    </a:p>
                  </a:txBody>
                  <a:tcPr marL="50800" marR="50800" marT="50800" marB="50800" anchor="ctr">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tc>
                  <a:txBody>
                    <a:bodyPr/>
                    <a:lstStyle/>
                    <a:p>
                      <a:pPr algn="l"/>
                      <a:r>
                        <a:rPr lang="en-US" sz="2400">
                          <a:effectLst/>
                          <a:latin typeface="Times New Roman" panose="02020603050405020304" pitchFamily="18" charset="0"/>
                          <a:cs typeface="Times New Roman" panose="02020603050405020304" pitchFamily="18" charset="0"/>
                        </a:rPr>
                        <a:t>Tamilnadu</a:t>
                      </a:r>
                    </a:p>
                  </a:txBody>
                  <a:tcPr marL="50800" marR="50800" marT="50800" marB="50800" anchor="ctr">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tc>
                  <a:txBody>
                    <a:bodyPr/>
                    <a:lstStyle/>
                    <a:p>
                      <a:pPr algn="l"/>
                      <a:r>
                        <a:rPr lang="en-US" sz="2400">
                          <a:effectLst/>
                          <a:latin typeface="Times New Roman" panose="02020603050405020304" pitchFamily="18" charset="0"/>
                          <a:cs typeface="Times New Roman" panose="02020603050405020304" pitchFamily="18" charset="0"/>
                        </a:rPr>
                        <a:t>Coimbatore</a:t>
                      </a:r>
                    </a:p>
                  </a:txBody>
                  <a:tcPr marL="50800" marR="50800" marT="50800" marB="50800" anchor="ctr">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tc>
                  <a:txBody>
                    <a:bodyPr/>
                    <a:lstStyle/>
                    <a:p>
                      <a:pPr algn="l"/>
                      <a:r>
                        <a:rPr lang="en-US" sz="2400" dirty="0">
                          <a:effectLst/>
                          <a:latin typeface="Times New Roman" panose="02020603050405020304" pitchFamily="18" charset="0"/>
                          <a:cs typeface="Times New Roman" panose="02020603050405020304" pitchFamily="18" charset="0"/>
                        </a:rPr>
                        <a:t>641001</a:t>
                      </a:r>
                    </a:p>
                  </a:txBody>
                  <a:tcPr marL="50800" marR="50800" marT="50800" marB="50800" anchor="ctr">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bl>
          </a:graphicData>
        </a:graphic>
      </p:graphicFrame>
      <p:sp>
        <p:nvSpPr>
          <p:cNvPr id="8" name="Rectangle 7"/>
          <p:cNvSpPr/>
          <p:nvPr/>
        </p:nvSpPr>
        <p:spPr>
          <a:xfrm>
            <a:off x="2705100" y="3395990"/>
            <a:ext cx="9156700" cy="3046988"/>
          </a:xfrm>
          <a:prstGeom prst="rect">
            <a:avLst/>
          </a:prstGeom>
        </p:spPr>
        <p:txBody>
          <a:bodyPr wrap="square">
            <a:spAutoFit/>
          </a:bodyPr>
          <a:lstStyle/>
          <a:p>
            <a:pPr marL="342900" indent="-342900">
              <a:buFont typeface="Wingdings" panose="05000000000000000000" pitchFamily="2" charset="2"/>
              <a:buChar char="§"/>
            </a:pPr>
            <a:r>
              <a:rPr lang="en-US" sz="2400" b="1" dirty="0">
                <a:latin typeface="Times New Roman" panose="02020603050405020304" pitchFamily="18" charset="0"/>
                <a:cs typeface="Times New Roman" panose="02020603050405020304" pitchFamily="18" charset="0"/>
              </a:rPr>
              <a:t>{student_id}</a:t>
            </a:r>
            <a:r>
              <a:rPr lang="en-US" sz="2400" dirty="0">
                <a:latin typeface="Times New Roman" panose="02020603050405020304" pitchFamily="18" charset="0"/>
                <a:cs typeface="Times New Roman" panose="02020603050405020304" pitchFamily="18" charset="0"/>
              </a:rPr>
              <a:t> is the Candidate Key (an attribute that identifies the tuple uniquely). All the other attributes are non-prime attributes.</a:t>
            </a:r>
          </a:p>
          <a:p>
            <a:pPr marL="342900" indent="-342900">
              <a:buFont typeface="Wingdings" panose="05000000000000000000" pitchFamily="2" charset="2"/>
              <a:buChar char="§"/>
            </a:pPr>
            <a:r>
              <a:rPr lang="en-US" sz="2400" b="1" dirty="0" err="1">
                <a:latin typeface="Times New Roman" panose="02020603050405020304" pitchFamily="18" charset="0"/>
                <a:cs typeface="Times New Roman" panose="02020603050405020304" pitchFamily="18" charset="0"/>
              </a:rPr>
              <a:t>student_state</a:t>
            </a:r>
            <a:r>
              <a:rPr lang="en-US" sz="2400" dirty="0">
                <a:latin typeface="Times New Roman" panose="02020603050405020304" pitchFamily="18" charset="0"/>
                <a:cs typeface="Times New Roman" panose="02020603050405020304" pitchFamily="18" charset="0"/>
              </a:rPr>
              <a:t> and </a:t>
            </a:r>
            <a:r>
              <a:rPr lang="en-US" sz="2400" b="1" dirty="0" err="1">
                <a:latin typeface="Times New Roman" panose="02020603050405020304" pitchFamily="18" charset="0"/>
                <a:cs typeface="Times New Roman" panose="02020603050405020304" pitchFamily="18" charset="0"/>
              </a:rPr>
              <a:t>student_city</a:t>
            </a:r>
            <a:r>
              <a:rPr lang="en-US" sz="2400" dirty="0">
                <a:latin typeface="Times New Roman" panose="02020603050405020304" pitchFamily="18" charset="0"/>
                <a:cs typeface="Times New Roman" panose="02020603050405020304" pitchFamily="18" charset="0"/>
              </a:rPr>
              <a:t> are </a:t>
            </a:r>
            <a:r>
              <a:rPr lang="en-US" sz="2400" dirty="0" err="1">
                <a:latin typeface="Times New Roman" panose="02020603050405020304" pitchFamily="18" charset="0"/>
                <a:cs typeface="Times New Roman" panose="02020603050405020304" pitchFamily="18" charset="0"/>
              </a:rPr>
              <a:t>dependant</a:t>
            </a:r>
            <a:r>
              <a:rPr lang="en-US" sz="2400" dirty="0">
                <a:latin typeface="Times New Roman" panose="02020603050405020304" pitchFamily="18" charset="0"/>
                <a:cs typeface="Times New Roman" panose="02020603050405020304" pitchFamily="18" charset="0"/>
              </a:rPr>
              <a:t> on </a:t>
            </a:r>
            <a:r>
              <a:rPr lang="en-US" sz="2400" b="1" dirty="0" err="1">
                <a:latin typeface="Times New Roman" panose="02020603050405020304" pitchFamily="18" charset="0"/>
                <a:cs typeface="Times New Roman" panose="02020603050405020304" pitchFamily="18" charset="0"/>
              </a:rPr>
              <a:t>student_pincode</a:t>
            </a:r>
            <a:r>
              <a:rPr lang="en-US" sz="2400" dirty="0">
                <a:latin typeface="Times New Roman" panose="02020603050405020304" pitchFamily="18" charset="0"/>
                <a:cs typeface="Times New Roman" panose="02020603050405020304" pitchFamily="18" charset="0"/>
              </a:rPr>
              <a:t> which is </a:t>
            </a:r>
            <a:r>
              <a:rPr lang="en-US" sz="2400" dirty="0" err="1">
                <a:latin typeface="Times New Roman" panose="02020603050405020304" pitchFamily="18" charset="0"/>
                <a:cs typeface="Times New Roman" panose="02020603050405020304" pitchFamily="18" charset="0"/>
              </a:rPr>
              <a:t>inturn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dependant</a:t>
            </a:r>
            <a:r>
              <a:rPr lang="en-US" sz="2400" dirty="0">
                <a:latin typeface="Times New Roman" panose="02020603050405020304" pitchFamily="18" charset="0"/>
                <a:cs typeface="Times New Roman" panose="02020603050405020304" pitchFamily="18" charset="0"/>
              </a:rPr>
              <a:t> on </a:t>
            </a:r>
            <a:r>
              <a:rPr lang="en-US" sz="2400" b="1" dirty="0">
                <a:latin typeface="Times New Roman" panose="02020603050405020304" pitchFamily="18" charset="0"/>
                <a:cs typeface="Times New Roman" panose="02020603050405020304" pitchFamily="18" charset="0"/>
              </a:rPr>
              <a:t>student_id</a:t>
            </a:r>
            <a:r>
              <a:rPr lang="en-US" sz="2400" dirty="0">
                <a:latin typeface="Times New Roman" panose="02020603050405020304" pitchFamily="18" charset="0"/>
                <a:cs typeface="Times New Roman" panose="02020603050405020304" pitchFamily="18" charset="0"/>
              </a:rPr>
              <a:t>. </a:t>
            </a:r>
          </a:p>
          <a:p>
            <a:pPr marL="342900" indent="-342900">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This forms a transitive </a:t>
            </a:r>
            <a:r>
              <a:rPr lang="en-US" sz="2400" dirty="0" err="1">
                <a:latin typeface="Times New Roman" panose="02020603050405020304" pitchFamily="18" charset="0"/>
                <a:cs typeface="Times New Roman" panose="02020603050405020304" pitchFamily="18" charset="0"/>
              </a:rPr>
              <a:t>dependancy</a:t>
            </a:r>
            <a:r>
              <a:rPr lang="en-US" sz="2400" dirty="0">
                <a:latin typeface="Times New Roman" panose="02020603050405020304" pitchFamily="18" charset="0"/>
                <a:cs typeface="Times New Roman" panose="02020603050405020304" pitchFamily="18" charset="0"/>
              </a:rPr>
              <a:t> between the non prime attributes(</a:t>
            </a:r>
            <a:r>
              <a:rPr lang="en-US" sz="2400" dirty="0" err="1">
                <a:latin typeface="Times New Roman" panose="02020603050405020304" pitchFamily="18" charset="0"/>
                <a:cs typeface="Times New Roman" panose="02020603050405020304" pitchFamily="18" charset="0"/>
              </a:rPr>
              <a:t>student_state</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student_city</a:t>
            </a:r>
            <a:r>
              <a:rPr lang="en-US" sz="2400" dirty="0">
                <a:latin typeface="Times New Roman" panose="02020603050405020304" pitchFamily="18" charset="0"/>
                <a:cs typeface="Times New Roman" panose="02020603050405020304" pitchFamily="18" charset="0"/>
              </a:rPr>
              <a:t>) and candidate key(student_id) and hence violating the third point given above. </a:t>
            </a:r>
          </a:p>
          <a:p>
            <a:pPr marL="342900" indent="-342900">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Hence, this relation is not in 3NF.</a:t>
            </a:r>
          </a:p>
        </p:txBody>
      </p:sp>
    </p:spTree>
    <p:extLst>
      <p:ext uri="{BB962C8B-B14F-4D97-AF65-F5344CB8AC3E}">
        <p14:creationId xmlns:p14="http://schemas.microsoft.com/office/powerpoint/2010/main" val="144086336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79684" y="3817425"/>
            <a:ext cx="1379096" cy="307777"/>
          </a:xfrm>
          <a:prstGeom prst="rect">
            <a:avLst/>
          </a:prstGeom>
          <a:solidFill>
            <a:schemeClr val="bg2"/>
          </a:solidFill>
        </p:spPr>
        <p:txBody>
          <a:bodyPr wrap="square" rtlCol="0">
            <a:spAutoFit/>
          </a:bodyPr>
          <a:lstStyle/>
          <a:p>
            <a:r>
              <a:rPr lang="en-US" dirty="0">
                <a:solidFill>
                  <a:schemeClr val="bg1"/>
                </a:solidFill>
              </a:rPr>
              <a:t>Dept. of AIML</a:t>
            </a:r>
          </a:p>
        </p:txBody>
      </p:sp>
      <p:sp>
        <p:nvSpPr>
          <p:cNvPr id="8" name="Rectangle 7"/>
          <p:cNvSpPr/>
          <p:nvPr/>
        </p:nvSpPr>
        <p:spPr>
          <a:xfrm>
            <a:off x="2679700" y="1275090"/>
            <a:ext cx="9156700" cy="3785652"/>
          </a:xfrm>
          <a:prstGeom prst="rect">
            <a:avLst/>
          </a:prstGeom>
        </p:spPr>
        <p:txBody>
          <a:bodyPr wrap="square">
            <a:spAutoFit/>
          </a:bodyPr>
          <a:lstStyle/>
          <a:p>
            <a:pPr marL="342900" indent="-342900">
              <a:buFont typeface="Wingdings" panose="05000000000000000000" pitchFamily="2" charset="2"/>
              <a:buChar char="§"/>
            </a:pPr>
            <a:r>
              <a:rPr lang="en-US" sz="2400" b="1" dirty="0">
                <a:solidFill>
                  <a:srgbClr val="C00000"/>
                </a:solidFill>
                <a:latin typeface="Times New Roman" panose="02020603050405020304" pitchFamily="18" charset="0"/>
                <a:cs typeface="Times New Roman" panose="02020603050405020304" pitchFamily="18" charset="0"/>
              </a:rPr>
              <a:t>Transitive dependency </a:t>
            </a:r>
            <a:endParaRPr lang="en-US" sz="24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if Student ID determines Student’s City then </a:t>
            </a:r>
            <a:r>
              <a:rPr lang="en-US" sz="2400" b="1" dirty="0">
                <a:latin typeface="Times New Roman" panose="02020603050405020304" pitchFamily="18" charset="0"/>
                <a:cs typeface="Times New Roman" panose="02020603050405020304" pitchFamily="18" charset="0"/>
              </a:rPr>
              <a:t>Student ID -&gt; Student City is a Functional Dependency. </a:t>
            </a:r>
          </a:p>
          <a:p>
            <a:pPr marL="342900" indent="-342900">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And, if Student’s State is determined by Student’s City then       </a:t>
            </a:r>
            <a:r>
              <a:rPr lang="en-US" sz="2400" b="1" dirty="0">
                <a:latin typeface="Times New Roman" panose="02020603050405020304" pitchFamily="18" charset="0"/>
                <a:cs typeface="Times New Roman" panose="02020603050405020304" pitchFamily="18" charset="0"/>
              </a:rPr>
              <a:t>Student City-&gt;Student State is also a Functional Dependency</a:t>
            </a:r>
            <a:r>
              <a:rPr lang="en-US" sz="2400" dirty="0">
                <a:latin typeface="Times New Roman" panose="02020603050405020304" pitchFamily="18" charset="0"/>
                <a:cs typeface="Times New Roman" panose="02020603050405020304" pitchFamily="18" charset="0"/>
              </a:rPr>
              <a:t>.</a:t>
            </a:r>
          </a:p>
          <a:p>
            <a:pPr marL="342900" indent="-342900">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But, Student City is a Non-Prime Attribute that depends on Student ID (Prime Attribute). Therefore, Student State becomes indirectly dependent upon Student ID. We conclude that If                           </a:t>
            </a:r>
            <a:r>
              <a:rPr lang="en-US" sz="2400" b="1" dirty="0">
                <a:latin typeface="Times New Roman" panose="02020603050405020304" pitchFamily="18" charset="0"/>
                <a:cs typeface="Times New Roman" panose="02020603050405020304" pitchFamily="18" charset="0"/>
              </a:rPr>
              <a:t>Student ID -&gt; Student City </a:t>
            </a:r>
            <a:r>
              <a:rPr lang="en-US" sz="2400" dirty="0">
                <a:latin typeface="Times New Roman" panose="02020603050405020304" pitchFamily="18" charset="0"/>
                <a:cs typeface="Times New Roman" panose="02020603050405020304" pitchFamily="18" charset="0"/>
              </a:rPr>
              <a:t>and </a:t>
            </a:r>
            <a:r>
              <a:rPr lang="en-US" sz="2400" b="1" dirty="0">
                <a:latin typeface="Times New Roman" panose="02020603050405020304" pitchFamily="18" charset="0"/>
                <a:cs typeface="Times New Roman" panose="02020603050405020304" pitchFamily="18" charset="0"/>
              </a:rPr>
              <a:t>Student City-&gt;Student State </a:t>
            </a:r>
            <a:r>
              <a:rPr lang="en-US" sz="2400" dirty="0">
                <a:latin typeface="Times New Roman" panose="02020603050405020304" pitchFamily="18" charset="0"/>
                <a:cs typeface="Times New Roman" panose="02020603050405020304" pitchFamily="18" charset="0"/>
              </a:rPr>
              <a:t>exists, then </a:t>
            </a:r>
            <a:r>
              <a:rPr lang="en-US" sz="2400" b="1" dirty="0">
                <a:latin typeface="Times New Roman" panose="02020603050405020304" pitchFamily="18" charset="0"/>
                <a:cs typeface="Times New Roman" panose="02020603050405020304" pitchFamily="18" charset="0"/>
              </a:rPr>
              <a:t>Student ID-&gt;Student State </a:t>
            </a:r>
            <a:r>
              <a:rPr lang="en-US" sz="2400" dirty="0">
                <a:latin typeface="Times New Roman" panose="02020603050405020304" pitchFamily="18" charset="0"/>
                <a:cs typeface="Times New Roman" panose="02020603050405020304" pitchFamily="18" charset="0"/>
              </a:rPr>
              <a:t>also exists.</a:t>
            </a:r>
          </a:p>
        </p:txBody>
      </p:sp>
    </p:spTree>
    <p:extLst>
      <p:ext uri="{BB962C8B-B14F-4D97-AF65-F5344CB8AC3E}">
        <p14:creationId xmlns:p14="http://schemas.microsoft.com/office/powerpoint/2010/main" val="163966340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79684" y="3817425"/>
            <a:ext cx="1379096" cy="307777"/>
          </a:xfrm>
          <a:prstGeom prst="rect">
            <a:avLst/>
          </a:prstGeom>
          <a:solidFill>
            <a:schemeClr val="bg2"/>
          </a:solidFill>
        </p:spPr>
        <p:txBody>
          <a:bodyPr wrap="square" rtlCol="0">
            <a:spAutoFit/>
          </a:bodyPr>
          <a:lstStyle/>
          <a:p>
            <a:r>
              <a:rPr lang="en-US" dirty="0">
                <a:solidFill>
                  <a:schemeClr val="bg1"/>
                </a:solidFill>
              </a:rPr>
              <a:t>Dept. of AIML</a:t>
            </a:r>
          </a:p>
        </p:txBody>
      </p:sp>
      <p:graphicFrame>
        <p:nvGraphicFramePr>
          <p:cNvPr id="3" name="Table 2"/>
          <p:cNvGraphicFramePr>
            <a:graphicFrameLocks noGrp="1"/>
          </p:cNvGraphicFramePr>
          <p:nvPr>
            <p:extLst>
              <p:ext uri="{D42A27DB-BD31-4B8C-83A1-F6EECF244321}">
                <p14:modId xmlns:p14="http://schemas.microsoft.com/office/powerpoint/2010/main" val="2408115920"/>
              </p:ext>
            </p:extLst>
          </p:nvPr>
        </p:nvGraphicFramePr>
        <p:xfrm>
          <a:off x="2023880" y="163352"/>
          <a:ext cx="9791702" cy="3192407"/>
        </p:xfrm>
        <a:graphic>
          <a:graphicData uri="http://schemas.openxmlformats.org/drawingml/2006/table">
            <a:tbl>
              <a:tblPr/>
              <a:tblGrid>
                <a:gridCol w="1656474">
                  <a:extLst>
                    <a:ext uri="{9D8B030D-6E8A-4147-A177-3AD203B41FA5}">
                      <a16:colId xmlns:a16="http://schemas.microsoft.com/office/drawing/2014/main" val="20000"/>
                    </a:ext>
                  </a:extLst>
                </a:gridCol>
                <a:gridCol w="2007046">
                  <a:extLst>
                    <a:ext uri="{9D8B030D-6E8A-4147-A177-3AD203B41FA5}">
                      <a16:colId xmlns:a16="http://schemas.microsoft.com/office/drawing/2014/main" val="20001"/>
                    </a:ext>
                  </a:extLst>
                </a:gridCol>
                <a:gridCol w="1953525">
                  <a:extLst>
                    <a:ext uri="{9D8B030D-6E8A-4147-A177-3AD203B41FA5}">
                      <a16:colId xmlns:a16="http://schemas.microsoft.com/office/drawing/2014/main" val="20002"/>
                    </a:ext>
                  </a:extLst>
                </a:gridCol>
                <a:gridCol w="1833102">
                  <a:extLst>
                    <a:ext uri="{9D8B030D-6E8A-4147-A177-3AD203B41FA5}">
                      <a16:colId xmlns:a16="http://schemas.microsoft.com/office/drawing/2014/main" val="20003"/>
                    </a:ext>
                  </a:extLst>
                </a:gridCol>
                <a:gridCol w="2341555">
                  <a:extLst>
                    <a:ext uri="{9D8B030D-6E8A-4147-A177-3AD203B41FA5}">
                      <a16:colId xmlns:a16="http://schemas.microsoft.com/office/drawing/2014/main" val="20004"/>
                    </a:ext>
                  </a:extLst>
                </a:gridCol>
              </a:tblGrid>
              <a:tr h="687782">
                <a:tc>
                  <a:txBody>
                    <a:bodyPr/>
                    <a:lstStyle/>
                    <a:p>
                      <a:pPr algn="l"/>
                      <a:r>
                        <a:rPr lang="en-US" sz="2400" dirty="0">
                          <a:effectLst/>
                          <a:latin typeface="Times New Roman" panose="02020603050405020304" pitchFamily="18" charset="0"/>
                          <a:cs typeface="Times New Roman" panose="02020603050405020304" pitchFamily="18" charset="0"/>
                        </a:rPr>
                        <a:t>student_id</a:t>
                      </a:r>
                    </a:p>
                  </a:txBody>
                  <a:tcPr marL="50800" marR="50800" marT="50800" marB="50800" anchor="ctr">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DDDDDD"/>
                    </a:solidFill>
                  </a:tcPr>
                </a:tc>
                <a:tc>
                  <a:txBody>
                    <a:bodyPr/>
                    <a:lstStyle/>
                    <a:p>
                      <a:pPr algn="l"/>
                      <a:r>
                        <a:rPr lang="en-US" sz="2400">
                          <a:effectLst/>
                          <a:latin typeface="Times New Roman" panose="02020603050405020304" pitchFamily="18" charset="0"/>
                          <a:cs typeface="Times New Roman" panose="02020603050405020304" pitchFamily="18" charset="0"/>
                        </a:rPr>
                        <a:t>student_name</a:t>
                      </a:r>
                    </a:p>
                  </a:txBody>
                  <a:tcPr marL="50800" marR="50800" marT="50800" marB="50800" anchor="ctr">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DDDDDD"/>
                    </a:solidFill>
                  </a:tcPr>
                </a:tc>
                <a:tc>
                  <a:txBody>
                    <a:bodyPr/>
                    <a:lstStyle/>
                    <a:p>
                      <a:pPr algn="l"/>
                      <a:r>
                        <a:rPr lang="en-US" sz="2400">
                          <a:effectLst/>
                          <a:latin typeface="Times New Roman" panose="02020603050405020304" pitchFamily="18" charset="0"/>
                          <a:cs typeface="Times New Roman" panose="02020603050405020304" pitchFamily="18" charset="0"/>
                        </a:rPr>
                        <a:t>student_state</a:t>
                      </a:r>
                    </a:p>
                  </a:txBody>
                  <a:tcPr marL="50800" marR="50800" marT="50800" marB="50800" anchor="ctr">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DDDDDD"/>
                    </a:solidFill>
                  </a:tcPr>
                </a:tc>
                <a:tc>
                  <a:txBody>
                    <a:bodyPr/>
                    <a:lstStyle/>
                    <a:p>
                      <a:pPr algn="l"/>
                      <a:r>
                        <a:rPr lang="en-US" sz="2400">
                          <a:effectLst/>
                          <a:latin typeface="Times New Roman" panose="02020603050405020304" pitchFamily="18" charset="0"/>
                          <a:cs typeface="Times New Roman" panose="02020603050405020304" pitchFamily="18" charset="0"/>
                        </a:rPr>
                        <a:t>student_city</a:t>
                      </a:r>
                    </a:p>
                  </a:txBody>
                  <a:tcPr marL="50800" marR="50800" marT="50800" marB="50800" anchor="ctr">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DDDDDD"/>
                    </a:solidFill>
                  </a:tcPr>
                </a:tc>
                <a:tc>
                  <a:txBody>
                    <a:bodyPr/>
                    <a:lstStyle/>
                    <a:p>
                      <a:pPr algn="l"/>
                      <a:r>
                        <a:rPr lang="en-US" sz="2400">
                          <a:effectLst/>
                          <a:latin typeface="Times New Roman" panose="02020603050405020304" pitchFamily="18" charset="0"/>
                          <a:cs typeface="Times New Roman" panose="02020603050405020304" pitchFamily="18" charset="0"/>
                        </a:rPr>
                        <a:t>student_pincode</a:t>
                      </a:r>
                    </a:p>
                  </a:txBody>
                  <a:tcPr marL="50800" marR="50800" marT="50800" marB="50800" anchor="ctr">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DDDDDD"/>
                    </a:solidFill>
                  </a:tcPr>
                </a:tc>
                <a:extLst>
                  <a:ext uri="{0D108BD9-81ED-4DB2-BD59-A6C34878D82A}">
                    <a16:rowId xmlns:a16="http://schemas.microsoft.com/office/drawing/2014/main" val="10000"/>
                  </a:ext>
                </a:extLst>
              </a:tr>
              <a:tr h="500925">
                <a:tc>
                  <a:txBody>
                    <a:bodyPr/>
                    <a:lstStyle/>
                    <a:p>
                      <a:pPr algn="l"/>
                      <a:r>
                        <a:rPr lang="en-US" sz="2400">
                          <a:effectLst/>
                          <a:latin typeface="Times New Roman" panose="02020603050405020304" pitchFamily="18" charset="0"/>
                          <a:cs typeface="Times New Roman" panose="02020603050405020304" pitchFamily="18" charset="0"/>
                        </a:rPr>
                        <a:t>101</a:t>
                      </a:r>
                    </a:p>
                  </a:txBody>
                  <a:tcPr marL="50800" marR="50800" marT="50800" marB="50800" anchor="ctr">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tc>
                  <a:txBody>
                    <a:bodyPr/>
                    <a:lstStyle/>
                    <a:p>
                      <a:pPr algn="l"/>
                      <a:r>
                        <a:rPr lang="en-US" sz="2400">
                          <a:effectLst/>
                          <a:latin typeface="Times New Roman" panose="02020603050405020304" pitchFamily="18" charset="0"/>
                          <a:cs typeface="Times New Roman" panose="02020603050405020304" pitchFamily="18" charset="0"/>
                        </a:rPr>
                        <a:t>Ananya</a:t>
                      </a:r>
                    </a:p>
                  </a:txBody>
                  <a:tcPr marL="50800" marR="50800" marT="50800" marB="50800" anchor="ctr">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tc>
                  <a:txBody>
                    <a:bodyPr/>
                    <a:lstStyle/>
                    <a:p>
                      <a:pPr algn="l"/>
                      <a:r>
                        <a:rPr lang="en-US" sz="2400" dirty="0">
                          <a:effectLst/>
                          <a:latin typeface="Times New Roman" panose="02020603050405020304" pitchFamily="18" charset="0"/>
                          <a:cs typeface="Times New Roman" panose="02020603050405020304" pitchFamily="18" charset="0"/>
                        </a:rPr>
                        <a:t>Karnataka</a:t>
                      </a:r>
                    </a:p>
                  </a:txBody>
                  <a:tcPr marL="50800" marR="50800" marT="50800" marB="50800" anchor="ctr">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tc>
                  <a:txBody>
                    <a:bodyPr/>
                    <a:lstStyle/>
                    <a:p>
                      <a:pPr algn="l"/>
                      <a:r>
                        <a:rPr lang="en-US" sz="2400">
                          <a:effectLst/>
                          <a:latin typeface="Times New Roman" panose="02020603050405020304" pitchFamily="18" charset="0"/>
                          <a:cs typeface="Times New Roman" panose="02020603050405020304" pitchFamily="18" charset="0"/>
                        </a:rPr>
                        <a:t>Mysore</a:t>
                      </a:r>
                    </a:p>
                  </a:txBody>
                  <a:tcPr marL="50800" marR="50800" marT="50800" marB="50800" anchor="ctr">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tc>
                  <a:txBody>
                    <a:bodyPr/>
                    <a:lstStyle/>
                    <a:p>
                      <a:pPr algn="l"/>
                      <a:r>
                        <a:rPr lang="en-US" sz="2400">
                          <a:effectLst/>
                          <a:latin typeface="Times New Roman" panose="02020603050405020304" pitchFamily="18" charset="0"/>
                          <a:cs typeface="Times New Roman" panose="02020603050405020304" pitchFamily="18" charset="0"/>
                        </a:rPr>
                        <a:t>570010</a:t>
                      </a:r>
                    </a:p>
                  </a:txBody>
                  <a:tcPr marL="50800" marR="50800" marT="50800" marB="50800" anchor="ctr">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500925">
                <a:tc>
                  <a:txBody>
                    <a:bodyPr/>
                    <a:lstStyle/>
                    <a:p>
                      <a:pPr algn="l"/>
                      <a:r>
                        <a:rPr lang="en-US" sz="2400">
                          <a:effectLst/>
                          <a:latin typeface="Times New Roman" panose="02020603050405020304" pitchFamily="18" charset="0"/>
                          <a:cs typeface="Times New Roman" panose="02020603050405020304" pitchFamily="18" charset="0"/>
                        </a:rPr>
                        <a:t>102</a:t>
                      </a:r>
                    </a:p>
                  </a:txBody>
                  <a:tcPr marL="50800" marR="50800" marT="50800" marB="50800" anchor="ctr">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tc>
                  <a:txBody>
                    <a:bodyPr/>
                    <a:lstStyle/>
                    <a:p>
                      <a:pPr algn="l"/>
                      <a:r>
                        <a:rPr lang="en-US" sz="2400">
                          <a:effectLst/>
                          <a:latin typeface="Times New Roman" panose="02020603050405020304" pitchFamily="18" charset="0"/>
                          <a:cs typeface="Times New Roman" panose="02020603050405020304" pitchFamily="18" charset="0"/>
                        </a:rPr>
                        <a:t>Anitha</a:t>
                      </a:r>
                    </a:p>
                  </a:txBody>
                  <a:tcPr marL="50800" marR="50800" marT="50800" marB="50800" anchor="ctr">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tc>
                  <a:txBody>
                    <a:bodyPr/>
                    <a:lstStyle/>
                    <a:p>
                      <a:pPr algn="l"/>
                      <a:r>
                        <a:rPr lang="en-US" sz="2400">
                          <a:effectLst/>
                          <a:latin typeface="Times New Roman" panose="02020603050405020304" pitchFamily="18" charset="0"/>
                          <a:cs typeface="Times New Roman" panose="02020603050405020304" pitchFamily="18" charset="0"/>
                        </a:rPr>
                        <a:t>Karnataka</a:t>
                      </a:r>
                    </a:p>
                  </a:txBody>
                  <a:tcPr marL="50800" marR="50800" marT="50800" marB="50800" anchor="ctr">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tc>
                  <a:txBody>
                    <a:bodyPr/>
                    <a:lstStyle/>
                    <a:p>
                      <a:pPr algn="l"/>
                      <a:r>
                        <a:rPr lang="en-US" sz="2400">
                          <a:effectLst/>
                          <a:latin typeface="Times New Roman" panose="02020603050405020304" pitchFamily="18" charset="0"/>
                          <a:cs typeface="Times New Roman" panose="02020603050405020304" pitchFamily="18" charset="0"/>
                        </a:rPr>
                        <a:t>Bengaluru</a:t>
                      </a:r>
                    </a:p>
                  </a:txBody>
                  <a:tcPr marL="50800" marR="50800" marT="50800" marB="50800" anchor="ctr">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tc>
                  <a:txBody>
                    <a:bodyPr/>
                    <a:lstStyle/>
                    <a:p>
                      <a:pPr algn="l"/>
                      <a:r>
                        <a:rPr lang="en-US" sz="2400">
                          <a:effectLst/>
                          <a:latin typeface="Times New Roman" panose="02020603050405020304" pitchFamily="18" charset="0"/>
                          <a:cs typeface="Times New Roman" panose="02020603050405020304" pitchFamily="18" charset="0"/>
                        </a:rPr>
                        <a:t>560010</a:t>
                      </a:r>
                    </a:p>
                  </a:txBody>
                  <a:tcPr marL="50800" marR="50800" marT="50800" marB="50800" anchor="ctr">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500925">
                <a:tc>
                  <a:txBody>
                    <a:bodyPr/>
                    <a:lstStyle/>
                    <a:p>
                      <a:pPr algn="l"/>
                      <a:r>
                        <a:rPr lang="en-US" sz="2400">
                          <a:effectLst/>
                          <a:latin typeface="Times New Roman" panose="02020603050405020304" pitchFamily="18" charset="0"/>
                          <a:cs typeface="Times New Roman" panose="02020603050405020304" pitchFamily="18" charset="0"/>
                        </a:rPr>
                        <a:t>103</a:t>
                      </a:r>
                    </a:p>
                  </a:txBody>
                  <a:tcPr marL="50800" marR="50800" marT="50800" marB="50800" anchor="ctr">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tc>
                  <a:txBody>
                    <a:bodyPr/>
                    <a:lstStyle/>
                    <a:p>
                      <a:pPr algn="l"/>
                      <a:r>
                        <a:rPr lang="en-US" sz="2400">
                          <a:effectLst/>
                          <a:latin typeface="Times New Roman" panose="02020603050405020304" pitchFamily="18" charset="0"/>
                          <a:cs typeface="Times New Roman" panose="02020603050405020304" pitchFamily="18" charset="0"/>
                        </a:rPr>
                        <a:t>Ankitha</a:t>
                      </a:r>
                    </a:p>
                  </a:txBody>
                  <a:tcPr marL="50800" marR="50800" marT="50800" marB="50800" anchor="ctr">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tc>
                  <a:txBody>
                    <a:bodyPr/>
                    <a:lstStyle/>
                    <a:p>
                      <a:pPr algn="l"/>
                      <a:r>
                        <a:rPr lang="en-US" sz="2400">
                          <a:effectLst/>
                          <a:latin typeface="Times New Roman" panose="02020603050405020304" pitchFamily="18" charset="0"/>
                          <a:cs typeface="Times New Roman" panose="02020603050405020304" pitchFamily="18" charset="0"/>
                        </a:rPr>
                        <a:t>Tamilnadu</a:t>
                      </a:r>
                    </a:p>
                  </a:txBody>
                  <a:tcPr marL="50800" marR="50800" marT="50800" marB="50800" anchor="ctr">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tc>
                  <a:txBody>
                    <a:bodyPr/>
                    <a:lstStyle/>
                    <a:p>
                      <a:pPr algn="l"/>
                      <a:r>
                        <a:rPr lang="en-US" sz="2400">
                          <a:effectLst/>
                          <a:latin typeface="Times New Roman" panose="02020603050405020304" pitchFamily="18" charset="0"/>
                          <a:cs typeface="Times New Roman" panose="02020603050405020304" pitchFamily="18" charset="0"/>
                        </a:rPr>
                        <a:t>Chennai</a:t>
                      </a:r>
                    </a:p>
                  </a:txBody>
                  <a:tcPr marL="50800" marR="50800" marT="50800" marB="50800" anchor="ctr">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tc>
                  <a:txBody>
                    <a:bodyPr/>
                    <a:lstStyle/>
                    <a:p>
                      <a:pPr algn="l"/>
                      <a:r>
                        <a:rPr lang="en-US" sz="2400">
                          <a:effectLst/>
                          <a:latin typeface="Times New Roman" panose="02020603050405020304" pitchFamily="18" charset="0"/>
                          <a:cs typeface="Times New Roman" panose="02020603050405020304" pitchFamily="18" charset="0"/>
                        </a:rPr>
                        <a:t>600010</a:t>
                      </a:r>
                    </a:p>
                  </a:txBody>
                  <a:tcPr marL="50800" marR="50800" marT="50800" marB="50800" anchor="ctr">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500925">
                <a:tc>
                  <a:txBody>
                    <a:bodyPr/>
                    <a:lstStyle/>
                    <a:p>
                      <a:pPr algn="l"/>
                      <a:r>
                        <a:rPr lang="en-US" sz="2400" dirty="0">
                          <a:effectLst/>
                          <a:latin typeface="Times New Roman" panose="02020603050405020304" pitchFamily="18" charset="0"/>
                          <a:cs typeface="Times New Roman" panose="02020603050405020304" pitchFamily="18" charset="0"/>
                        </a:rPr>
                        <a:t>104</a:t>
                      </a:r>
                    </a:p>
                  </a:txBody>
                  <a:tcPr marL="50800" marR="50800" marT="50800" marB="50800" anchor="ctr">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tc>
                  <a:txBody>
                    <a:bodyPr/>
                    <a:lstStyle/>
                    <a:p>
                      <a:pPr algn="l"/>
                      <a:r>
                        <a:rPr lang="en-US" sz="2400">
                          <a:effectLst/>
                          <a:latin typeface="Times New Roman" panose="02020603050405020304" pitchFamily="18" charset="0"/>
                          <a:cs typeface="Times New Roman" panose="02020603050405020304" pitchFamily="18" charset="0"/>
                        </a:rPr>
                        <a:t>Aryan</a:t>
                      </a:r>
                    </a:p>
                  </a:txBody>
                  <a:tcPr marL="50800" marR="50800" marT="50800" marB="50800" anchor="ctr">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tc>
                  <a:txBody>
                    <a:bodyPr/>
                    <a:lstStyle/>
                    <a:p>
                      <a:pPr algn="l"/>
                      <a:r>
                        <a:rPr lang="en-US" sz="2400">
                          <a:effectLst/>
                          <a:latin typeface="Times New Roman" panose="02020603050405020304" pitchFamily="18" charset="0"/>
                          <a:cs typeface="Times New Roman" panose="02020603050405020304" pitchFamily="18" charset="0"/>
                        </a:rPr>
                        <a:t>Andhra</a:t>
                      </a:r>
                    </a:p>
                  </a:txBody>
                  <a:tcPr marL="50800" marR="50800" marT="50800" marB="50800" anchor="ctr">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tc>
                  <a:txBody>
                    <a:bodyPr/>
                    <a:lstStyle/>
                    <a:p>
                      <a:pPr algn="l"/>
                      <a:r>
                        <a:rPr lang="en-US" sz="2400">
                          <a:effectLst/>
                          <a:latin typeface="Times New Roman" panose="02020603050405020304" pitchFamily="18" charset="0"/>
                          <a:cs typeface="Times New Roman" panose="02020603050405020304" pitchFamily="18" charset="0"/>
                        </a:rPr>
                        <a:t>Tirupati</a:t>
                      </a:r>
                    </a:p>
                  </a:txBody>
                  <a:tcPr marL="50800" marR="50800" marT="50800" marB="50800" anchor="ctr">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tc>
                  <a:txBody>
                    <a:bodyPr/>
                    <a:lstStyle/>
                    <a:p>
                      <a:pPr algn="l"/>
                      <a:r>
                        <a:rPr lang="en-US" sz="2400">
                          <a:effectLst/>
                          <a:latin typeface="Times New Roman" panose="02020603050405020304" pitchFamily="18" charset="0"/>
                          <a:cs typeface="Times New Roman" panose="02020603050405020304" pitchFamily="18" charset="0"/>
                        </a:rPr>
                        <a:t>517502</a:t>
                      </a:r>
                    </a:p>
                  </a:txBody>
                  <a:tcPr marL="50800" marR="50800" marT="50800" marB="50800" anchor="ctr">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r h="500925">
                <a:tc>
                  <a:txBody>
                    <a:bodyPr/>
                    <a:lstStyle/>
                    <a:p>
                      <a:pPr algn="l"/>
                      <a:r>
                        <a:rPr lang="en-US" sz="2400">
                          <a:effectLst/>
                          <a:latin typeface="Times New Roman" panose="02020603050405020304" pitchFamily="18" charset="0"/>
                          <a:cs typeface="Times New Roman" panose="02020603050405020304" pitchFamily="18" charset="0"/>
                        </a:rPr>
                        <a:t>105</a:t>
                      </a:r>
                    </a:p>
                  </a:txBody>
                  <a:tcPr marL="50800" marR="50800" marT="50800" marB="50800" anchor="ctr">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tc>
                  <a:txBody>
                    <a:bodyPr/>
                    <a:lstStyle/>
                    <a:p>
                      <a:pPr algn="l"/>
                      <a:r>
                        <a:rPr lang="en-US" sz="2400">
                          <a:effectLst/>
                          <a:latin typeface="Times New Roman" panose="02020603050405020304" pitchFamily="18" charset="0"/>
                          <a:cs typeface="Times New Roman" panose="02020603050405020304" pitchFamily="18" charset="0"/>
                        </a:rPr>
                        <a:t>Brijesh</a:t>
                      </a:r>
                    </a:p>
                  </a:txBody>
                  <a:tcPr marL="50800" marR="50800" marT="50800" marB="50800" anchor="ctr">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tc>
                  <a:txBody>
                    <a:bodyPr/>
                    <a:lstStyle/>
                    <a:p>
                      <a:pPr algn="l"/>
                      <a:r>
                        <a:rPr lang="en-US" sz="2400">
                          <a:effectLst/>
                          <a:latin typeface="Times New Roman" panose="02020603050405020304" pitchFamily="18" charset="0"/>
                          <a:cs typeface="Times New Roman" panose="02020603050405020304" pitchFamily="18" charset="0"/>
                        </a:rPr>
                        <a:t>Tamilnadu</a:t>
                      </a:r>
                    </a:p>
                  </a:txBody>
                  <a:tcPr marL="50800" marR="50800" marT="50800" marB="50800" anchor="ctr">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tc>
                  <a:txBody>
                    <a:bodyPr/>
                    <a:lstStyle/>
                    <a:p>
                      <a:pPr algn="l"/>
                      <a:r>
                        <a:rPr lang="en-US" sz="2400">
                          <a:effectLst/>
                          <a:latin typeface="Times New Roman" panose="02020603050405020304" pitchFamily="18" charset="0"/>
                          <a:cs typeface="Times New Roman" panose="02020603050405020304" pitchFamily="18" charset="0"/>
                        </a:rPr>
                        <a:t>Coimbatore</a:t>
                      </a:r>
                    </a:p>
                  </a:txBody>
                  <a:tcPr marL="50800" marR="50800" marT="50800" marB="50800" anchor="ctr">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tc>
                  <a:txBody>
                    <a:bodyPr/>
                    <a:lstStyle/>
                    <a:p>
                      <a:pPr algn="l"/>
                      <a:r>
                        <a:rPr lang="en-US" sz="2400" dirty="0">
                          <a:effectLst/>
                          <a:latin typeface="Times New Roman" panose="02020603050405020304" pitchFamily="18" charset="0"/>
                          <a:cs typeface="Times New Roman" panose="02020603050405020304" pitchFamily="18" charset="0"/>
                        </a:rPr>
                        <a:t>641001</a:t>
                      </a:r>
                    </a:p>
                  </a:txBody>
                  <a:tcPr marL="50800" marR="50800" marT="50800" marB="50800" anchor="ctr">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bl>
          </a:graphicData>
        </a:graphic>
      </p:graphicFrame>
      <p:graphicFrame>
        <p:nvGraphicFramePr>
          <p:cNvPr id="2" name="Table 1"/>
          <p:cNvGraphicFramePr>
            <a:graphicFrameLocks noGrp="1"/>
          </p:cNvGraphicFramePr>
          <p:nvPr>
            <p:extLst>
              <p:ext uri="{D42A27DB-BD31-4B8C-83A1-F6EECF244321}">
                <p14:modId xmlns:p14="http://schemas.microsoft.com/office/powerpoint/2010/main" val="341531509"/>
              </p:ext>
            </p:extLst>
          </p:nvPr>
        </p:nvGraphicFramePr>
        <p:xfrm>
          <a:off x="2032001" y="3817425"/>
          <a:ext cx="4648199" cy="3040578"/>
        </p:xfrm>
        <a:graphic>
          <a:graphicData uri="http://schemas.openxmlformats.org/drawingml/2006/table">
            <a:tbl>
              <a:tblPr/>
              <a:tblGrid>
                <a:gridCol w="1196777">
                  <a:extLst>
                    <a:ext uri="{9D8B030D-6E8A-4147-A177-3AD203B41FA5}">
                      <a16:colId xmlns:a16="http://schemas.microsoft.com/office/drawing/2014/main" val="20000"/>
                    </a:ext>
                  </a:extLst>
                </a:gridCol>
                <a:gridCol w="1570771">
                  <a:extLst>
                    <a:ext uri="{9D8B030D-6E8A-4147-A177-3AD203B41FA5}">
                      <a16:colId xmlns:a16="http://schemas.microsoft.com/office/drawing/2014/main" val="20001"/>
                    </a:ext>
                  </a:extLst>
                </a:gridCol>
                <a:gridCol w="1880651">
                  <a:extLst>
                    <a:ext uri="{9D8B030D-6E8A-4147-A177-3AD203B41FA5}">
                      <a16:colId xmlns:a16="http://schemas.microsoft.com/office/drawing/2014/main" val="20002"/>
                    </a:ext>
                  </a:extLst>
                </a:gridCol>
              </a:tblGrid>
              <a:tr h="506763">
                <a:tc>
                  <a:txBody>
                    <a:bodyPr/>
                    <a:lstStyle/>
                    <a:p>
                      <a:pPr algn="l"/>
                      <a:r>
                        <a:rPr lang="en-US" sz="2000" dirty="0">
                          <a:effectLst/>
                          <a:latin typeface="Times New Roman" panose="02020603050405020304" pitchFamily="18" charset="0"/>
                          <a:cs typeface="Times New Roman" panose="02020603050405020304" pitchFamily="18" charset="0"/>
                        </a:rPr>
                        <a:t>student_id</a:t>
                      </a:r>
                    </a:p>
                  </a:txBody>
                  <a:tcPr marL="50800" marR="50800" marT="50800" marB="50800" anchor="ctr">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DDDDDD"/>
                    </a:solidFill>
                  </a:tcPr>
                </a:tc>
                <a:tc>
                  <a:txBody>
                    <a:bodyPr/>
                    <a:lstStyle/>
                    <a:p>
                      <a:pPr algn="l"/>
                      <a:r>
                        <a:rPr lang="en-US" sz="2000">
                          <a:effectLst/>
                          <a:latin typeface="Times New Roman" panose="02020603050405020304" pitchFamily="18" charset="0"/>
                          <a:cs typeface="Times New Roman" panose="02020603050405020304" pitchFamily="18" charset="0"/>
                        </a:rPr>
                        <a:t>student_name</a:t>
                      </a:r>
                    </a:p>
                  </a:txBody>
                  <a:tcPr marL="50800" marR="50800" marT="50800" marB="50800" anchor="ctr">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DDDDDD"/>
                    </a:solidFill>
                  </a:tcPr>
                </a:tc>
                <a:tc>
                  <a:txBody>
                    <a:bodyPr/>
                    <a:lstStyle/>
                    <a:p>
                      <a:pPr algn="l"/>
                      <a:r>
                        <a:rPr lang="en-US" sz="2000">
                          <a:effectLst/>
                          <a:latin typeface="Times New Roman" panose="02020603050405020304" pitchFamily="18" charset="0"/>
                          <a:cs typeface="Times New Roman" panose="02020603050405020304" pitchFamily="18" charset="0"/>
                        </a:rPr>
                        <a:t>student_pincode</a:t>
                      </a:r>
                    </a:p>
                  </a:txBody>
                  <a:tcPr marL="50800" marR="50800" marT="50800" marB="50800" anchor="ctr">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DDDDDD"/>
                    </a:solidFill>
                  </a:tcPr>
                </a:tc>
                <a:extLst>
                  <a:ext uri="{0D108BD9-81ED-4DB2-BD59-A6C34878D82A}">
                    <a16:rowId xmlns:a16="http://schemas.microsoft.com/office/drawing/2014/main" val="10000"/>
                  </a:ext>
                </a:extLst>
              </a:tr>
              <a:tr h="506763">
                <a:tc>
                  <a:txBody>
                    <a:bodyPr/>
                    <a:lstStyle/>
                    <a:p>
                      <a:pPr algn="l"/>
                      <a:r>
                        <a:rPr lang="en-US" sz="2000">
                          <a:effectLst/>
                          <a:latin typeface="Times New Roman" panose="02020603050405020304" pitchFamily="18" charset="0"/>
                          <a:cs typeface="Times New Roman" panose="02020603050405020304" pitchFamily="18" charset="0"/>
                        </a:rPr>
                        <a:t>101</a:t>
                      </a:r>
                    </a:p>
                  </a:txBody>
                  <a:tcPr marL="50800" marR="50800" marT="50800" marB="50800" anchor="ctr">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tc>
                  <a:txBody>
                    <a:bodyPr/>
                    <a:lstStyle/>
                    <a:p>
                      <a:pPr algn="l"/>
                      <a:r>
                        <a:rPr lang="en-US" sz="2000">
                          <a:effectLst/>
                          <a:latin typeface="Times New Roman" panose="02020603050405020304" pitchFamily="18" charset="0"/>
                          <a:cs typeface="Times New Roman" panose="02020603050405020304" pitchFamily="18" charset="0"/>
                        </a:rPr>
                        <a:t>Ananya</a:t>
                      </a:r>
                    </a:p>
                  </a:txBody>
                  <a:tcPr marL="50800" marR="50800" marT="50800" marB="50800" anchor="ctr">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tc>
                  <a:txBody>
                    <a:bodyPr/>
                    <a:lstStyle/>
                    <a:p>
                      <a:pPr algn="l"/>
                      <a:r>
                        <a:rPr lang="en-US" sz="2000">
                          <a:effectLst/>
                          <a:latin typeface="Times New Roman" panose="02020603050405020304" pitchFamily="18" charset="0"/>
                          <a:cs typeface="Times New Roman" panose="02020603050405020304" pitchFamily="18" charset="0"/>
                        </a:rPr>
                        <a:t>570010</a:t>
                      </a:r>
                    </a:p>
                  </a:txBody>
                  <a:tcPr marL="50800" marR="50800" marT="50800" marB="50800" anchor="ctr">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506763">
                <a:tc>
                  <a:txBody>
                    <a:bodyPr/>
                    <a:lstStyle/>
                    <a:p>
                      <a:pPr algn="l"/>
                      <a:r>
                        <a:rPr lang="en-US" sz="2000">
                          <a:effectLst/>
                          <a:latin typeface="Times New Roman" panose="02020603050405020304" pitchFamily="18" charset="0"/>
                          <a:cs typeface="Times New Roman" panose="02020603050405020304" pitchFamily="18" charset="0"/>
                        </a:rPr>
                        <a:t>102</a:t>
                      </a:r>
                    </a:p>
                  </a:txBody>
                  <a:tcPr marL="50800" marR="50800" marT="50800" marB="50800" anchor="ctr">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tc>
                  <a:txBody>
                    <a:bodyPr/>
                    <a:lstStyle/>
                    <a:p>
                      <a:pPr algn="l"/>
                      <a:r>
                        <a:rPr lang="en-US" sz="2000" dirty="0" err="1">
                          <a:effectLst/>
                          <a:latin typeface="Times New Roman" panose="02020603050405020304" pitchFamily="18" charset="0"/>
                          <a:cs typeface="Times New Roman" panose="02020603050405020304" pitchFamily="18" charset="0"/>
                        </a:rPr>
                        <a:t>Anitha</a:t>
                      </a:r>
                      <a:endParaRPr lang="en-US" sz="2000" dirty="0">
                        <a:effectLst/>
                        <a:latin typeface="Times New Roman" panose="02020603050405020304" pitchFamily="18" charset="0"/>
                        <a:cs typeface="Times New Roman" panose="02020603050405020304" pitchFamily="18" charset="0"/>
                      </a:endParaRPr>
                    </a:p>
                  </a:txBody>
                  <a:tcPr marL="50800" marR="50800" marT="50800" marB="50800" anchor="ctr">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tc>
                  <a:txBody>
                    <a:bodyPr/>
                    <a:lstStyle/>
                    <a:p>
                      <a:pPr algn="l"/>
                      <a:r>
                        <a:rPr lang="en-US" sz="2000" dirty="0">
                          <a:effectLst/>
                          <a:latin typeface="Times New Roman" panose="02020603050405020304" pitchFamily="18" charset="0"/>
                          <a:cs typeface="Times New Roman" panose="02020603050405020304" pitchFamily="18" charset="0"/>
                        </a:rPr>
                        <a:t>560010</a:t>
                      </a:r>
                    </a:p>
                  </a:txBody>
                  <a:tcPr marL="50800" marR="50800" marT="50800" marB="50800" anchor="ctr">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506763">
                <a:tc>
                  <a:txBody>
                    <a:bodyPr/>
                    <a:lstStyle/>
                    <a:p>
                      <a:pPr algn="l"/>
                      <a:r>
                        <a:rPr lang="en-US" sz="2000">
                          <a:effectLst/>
                          <a:latin typeface="Times New Roman" panose="02020603050405020304" pitchFamily="18" charset="0"/>
                          <a:cs typeface="Times New Roman" panose="02020603050405020304" pitchFamily="18" charset="0"/>
                        </a:rPr>
                        <a:t>103</a:t>
                      </a:r>
                    </a:p>
                  </a:txBody>
                  <a:tcPr marL="50800" marR="50800" marT="50800" marB="50800" anchor="ctr">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tc>
                  <a:txBody>
                    <a:bodyPr/>
                    <a:lstStyle/>
                    <a:p>
                      <a:pPr algn="l"/>
                      <a:r>
                        <a:rPr lang="en-US" sz="2000">
                          <a:effectLst/>
                          <a:latin typeface="Times New Roman" panose="02020603050405020304" pitchFamily="18" charset="0"/>
                          <a:cs typeface="Times New Roman" panose="02020603050405020304" pitchFamily="18" charset="0"/>
                        </a:rPr>
                        <a:t>Ankitha</a:t>
                      </a:r>
                    </a:p>
                  </a:txBody>
                  <a:tcPr marL="50800" marR="50800" marT="50800" marB="50800" anchor="ctr">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tc>
                  <a:txBody>
                    <a:bodyPr/>
                    <a:lstStyle/>
                    <a:p>
                      <a:pPr algn="l"/>
                      <a:r>
                        <a:rPr lang="en-US" sz="2000">
                          <a:effectLst/>
                          <a:latin typeface="Times New Roman" panose="02020603050405020304" pitchFamily="18" charset="0"/>
                          <a:cs typeface="Times New Roman" panose="02020603050405020304" pitchFamily="18" charset="0"/>
                        </a:rPr>
                        <a:t>600010</a:t>
                      </a:r>
                    </a:p>
                  </a:txBody>
                  <a:tcPr marL="50800" marR="50800" marT="50800" marB="50800" anchor="ctr">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506763">
                <a:tc>
                  <a:txBody>
                    <a:bodyPr/>
                    <a:lstStyle/>
                    <a:p>
                      <a:pPr algn="l"/>
                      <a:r>
                        <a:rPr lang="en-US" sz="2000">
                          <a:effectLst/>
                          <a:latin typeface="Times New Roman" panose="02020603050405020304" pitchFamily="18" charset="0"/>
                          <a:cs typeface="Times New Roman" panose="02020603050405020304" pitchFamily="18" charset="0"/>
                        </a:rPr>
                        <a:t>104</a:t>
                      </a:r>
                    </a:p>
                  </a:txBody>
                  <a:tcPr marL="50800" marR="50800" marT="50800" marB="50800" anchor="ctr">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tc>
                  <a:txBody>
                    <a:bodyPr/>
                    <a:lstStyle/>
                    <a:p>
                      <a:pPr algn="l"/>
                      <a:r>
                        <a:rPr lang="en-US" sz="2000" dirty="0">
                          <a:effectLst/>
                          <a:latin typeface="Times New Roman" panose="02020603050405020304" pitchFamily="18" charset="0"/>
                          <a:cs typeface="Times New Roman" panose="02020603050405020304" pitchFamily="18" charset="0"/>
                        </a:rPr>
                        <a:t>Aryan</a:t>
                      </a:r>
                    </a:p>
                  </a:txBody>
                  <a:tcPr marL="50800" marR="50800" marT="50800" marB="50800" anchor="ctr">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tc>
                  <a:txBody>
                    <a:bodyPr/>
                    <a:lstStyle/>
                    <a:p>
                      <a:pPr algn="l"/>
                      <a:r>
                        <a:rPr lang="en-US" sz="2000">
                          <a:effectLst/>
                          <a:latin typeface="Times New Roman" panose="02020603050405020304" pitchFamily="18" charset="0"/>
                          <a:cs typeface="Times New Roman" panose="02020603050405020304" pitchFamily="18" charset="0"/>
                        </a:rPr>
                        <a:t>517502</a:t>
                      </a:r>
                    </a:p>
                  </a:txBody>
                  <a:tcPr marL="50800" marR="50800" marT="50800" marB="50800" anchor="ctr">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r h="506763">
                <a:tc>
                  <a:txBody>
                    <a:bodyPr/>
                    <a:lstStyle/>
                    <a:p>
                      <a:pPr algn="l"/>
                      <a:r>
                        <a:rPr lang="en-US" sz="2000">
                          <a:effectLst/>
                          <a:latin typeface="Times New Roman" panose="02020603050405020304" pitchFamily="18" charset="0"/>
                          <a:cs typeface="Times New Roman" panose="02020603050405020304" pitchFamily="18" charset="0"/>
                        </a:rPr>
                        <a:t>105</a:t>
                      </a:r>
                    </a:p>
                  </a:txBody>
                  <a:tcPr marL="50800" marR="50800" marT="50800" marB="50800" anchor="ctr">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tc>
                  <a:txBody>
                    <a:bodyPr/>
                    <a:lstStyle/>
                    <a:p>
                      <a:pPr algn="l"/>
                      <a:r>
                        <a:rPr lang="en-US" sz="2000">
                          <a:effectLst/>
                          <a:latin typeface="Times New Roman" panose="02020603050405020304" pitchFamily="18" charset="0"/>
                          <a:cs typeface="Times New Roman" panose="02020603050405020304" pitchFamily="18" charset="0"/>
                        </a:rPr>
                        <a:t>Brijesh</a:t>
                      </a:r>
                    </a:p>
                  </a:txBody>
                  <a:tcPr marL="50800" marR="50800" marT="50800" marB="50800" anchor="ctr">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tc>
                  <a:txBody>
                    <a:bodyPr/>
                    <a:lstStyle/>
                    <a:p>
                      <a:pPr algn="l"/>
                      <a:r>
                        <a:rPr lang="en-US" sz="2000" dirty="0">
                          <a:effectLst/>
                          <a:latin typeface="Times New Roman" panose="02020603050405020304" pitchFamily="18" charset="0"/>
                          <a:cs typeface="Times New Roman" panose="02020603050405020304" pitchFamily="18" charset="0"/>
                        </a:rPr>
                        <a:t>641001</a:t>
                      </a:r>
                    </a:p>
                  </a:txBody>
                  <a:tcPr marL="50800" marR="50800" marT="50800" marB="50800" anchor="ctr">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1353606949"/>
              </p:ext>
            </p:extLst>
          </p:nvPr>
        </p:nvGraphicFramePr>
        <p:xfrm>
          <a:off x="6858000" y="3824850"/>
          <a:ext cx="5168899" cy="3007752"/>
        </p:xfrm>
        <a:graphic>
          <a:graphicData uri="http://schemas.openxmlformats.org/drawingml/2006/table">
            <a:tbl>
              <a:tblPr/>
              <a:tblGrid>
                <a:gridCol w="1830653">
                  <a:extLst>
                    <a:ext uri="{9D8B030D-6E8A-4147-A177-3AD203B41FA5}">
                      <a16:colId xmlns:a16="http://schemas.microsoft.com/office/drawing/2014/main" val="20000"/>
                    </a:ext>
                  </a:extLst>
                </a:gridCol>
                <a:gridCol w="1475290">
                  <a:extLst>
                    <a:ext uri="{9D8B030D-6E8A-4147-A177-3AD203B41FA5}">
                      <a16:colId xmlns:a16="http://schemas.microsoft.com/office/drawing/2014/main" val="20001"/>
                    </a:ext>
                  </a:extLst>
                </a:gridCol>
                <a:gridCol w="1862956">
                  <a:extLst>
                    <a:ext uri="{9D8B030D-6E8A-4147-A177-3AD203B41FA5}">
                      <a16:colId xmlns:a16="http://schemas.microsoft.com/office/drawing/2014/main" val="20002"/>
                    </a:ext>
                  </a:extLst>
                </a:gridCol>
              </a:tblGrid>
              <a:tr h="501292">
                <a:tc>
                  <a:txBody>
                    <a:bodyPr/>
                    <a:lstStyle/>
                    <a:p>
                      <a:pPr algn="l"/>
                      <a:r>
                        <a:rPr lang="en-US" sz="2000" dirty="0" err="1">
                          <a:effectLst/>
                          <a:latin typeface="Times New Roman" panose="02020603050405020304" pitchFamily="18" charset="0"/>
                          <a:cs typeface="Times New Roman" panose="02020603050405020304" pitchFamily="18" charset="0"/>
                        </a:rPr>
                        <a:t>student_pincode</a:t>
                      </a:r>
                      <a:endParaRPr lang="en-US" sz="2000" dirty="0">
                        <a:effectLst/>
                        <a:latin typeface="Times New Roman" panose="02020603050405020304" pitchFamily="18" charset="0"/>
                        <a:cs typeface="Times New Roman" panose="02020603050405020304" pitchFamily="18" charset="0"/>
                      </a:endParaRPr>
                    </a:p>
                  </a:txBody>
                  <a:tcPr marL="50800" marR="50800" marT="50800" marB="50800" anchor="ctr">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DDDDDD"/>
                    </a:solidFill>
                  </a:tcPr>
                </a:tc>
                <a:tc>
                  <a:txBody>
                    <a:bodyPr/>
                    <a:lstStyle/>
                    <a:p>
                      <a:pPr algn="l"/>
                      <a:r>
                        <a:rPr lang="en-US" sz="2000" dirty="0" err="1">
                          <a:effectLst/>
                          <a:latin typeface="Times New Roman" panose="02020603050405020304" pitchFamily="18" charset="0"/>
                          <a:cs typeface="Times New Roman" panose="02020603050405020304" pitchFamily="18" charset="0"/>
                        </a:rPr>
                        <a:t>student_state</a:t>
                      </a:r>
                      <a:endParaRPr lang="en-US" sz="2000" dirty="0">
                        <a:effectLst/>
                        <a:latin typeface="Times New Roman" panose="02020603050405020304" pitchFamily="18" charset="0"/>
                        <a:cs typeface="Times New Roman" panose="02020603050405020304" pitchFamily="18" charset="0"/>
                      </a:endParaRPr>
                    </a:p>
                  </a:txBody>
                  <a:tcPr marL="50800" marR="50800" marT="50800" marB="50800" anchor="ctr">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DDDDDD"/>
                    </a:solidFill>
                  </a:tcPr>
                </a:tc>
                <a:tc>
                  <a:txBody>
                    <a:bodyPr/>
                    <a:lstStyle/>
                    <a:p>
                      <a:pPr algn="l"/>
                      <a:r>
                        <a:rPr lang="en-US" sz="2000" dirty="0" err="1">
                          <a:effectLst/>
                          <a:latin typeface="Times New Roman" panose="02020603050405020304" pitchFamily="18" charset="0"/>
                          <a:cs typeface="Times New Roman" panose="02020603050405020304" pitchFamily="18" charset="0"/>
                        </a:rPr>
                        <a:t>student_city</a:t>
                      </a:r>
                      <a:endParaRPr lang="en-US" sz="2000" dirty="0">
                        <a:effectLst/>
                        <a:latin typeface="Times New Roman" panose="02020603050405020304" pitchFamily="18" charset="0"/>
                        <a:cs typeface="Times New Roman" panose="02020603050405020304" pitchFamily="18" charset="0"/>
                      </a:endParaRPr>
                    </a:p>
                  </a:txBody>
                  <a:tcPr marL="50800" marR="50800" marT="50800" marB="50800" anchor="ctr">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DDDDDD"/>
                    </a:solidFill>
                  </a:tcPr>
                </a:tc>
                <a:extLst>
                  <a:ext uri="{0D108BD9-81ED-4DB2-BD59-A6C34878D82A}">
                    <a16:rowId xmlns:a16="http://schemas.microsoft.com/office/drawing/2014/main" val="10000"/>
                  </a:ext>
                </a:extLst>
              </a:tr>
              <a:tr h="501292">
                <a:tc>
                  <a:txBody>
                    <a:bodyPr/>
                    <a:lstStyle/>
                    <a:p>
                      <a:pPr algn="l"/>
                      <a:r>
                        <a:rPr lang="en-US" sz="2000" dirty="0">
                          <a:effectLst/>
                          <a:latin typeface="Times New Roman" panose="02020603050405020304" pitchFamily="18" charset="0"/>
                          <a:cs typeface="Times New Roman" panose="02020603050405020304" pitchFamily="18" charset="0"/>
                        </a:rPr>
                        <a:t>570010</a:t>
                      </a:r>
                    </a:p>
                  </a:txBody>
                  <a:tcPr marL="50800" marR="50800" marT="50800" marB="50800" anchor="ctr">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tc>
                  <a:txBody>
                    <a:bodyPr/>
                    <a:lstStyle/>
                    <a:p>
                      <a:pPr algn="l"/>
                      <a:r>
                        <a:rPr lang="en-US" sz="2000">
                          <a:effectLst/>
                          <a:latin typeface="Times New Roman" panose="02020603050405020304" pitchFamily="18" charset="0"/>
                          <a:cs typeface="Times New Roman" panose="02020603050405020304" pitchFamily="18" charset="0"/>
                        </a:rPr>
                        <a:t>Karnataka</a:t>
                      </a:r>
                    </a:p>
                  </a:txBody>
                  <a:tcPr marL="50800" marR="50800" marT="50800" marB="50800" anchor="ctr">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tc>
                  <a:txBody>
                    <a:bodyPr/>
                    <a:lstStyle/>
                    <a:p>
                      <a:pPr algn="l"/>
                      <a:r>
                        <a:rPr lang="en-US" sz="2000">
                          <a:effectLst/>
                          <a:latin typeface="Times New Roman" panose="02020603050405020304" pitchFamily="18" charset="0"/>
                          <a:cs typeface="Times New Roman" panose="02020603050405020304" pitchFamily="18" charset="0"/>
                        </a:rPr>
                        <a:t>Mysore</a:t>
                      </a:r>
                    </a:p>
                  </a:txBody>
                  <a:tcPr marL="50800" marR="50800" marT="50800" marB="50800" anchor="ctr">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501292">
                <a:tc>
                  <a:txBody>
                    <a:bodyPr/>
                    <a:lstStyle/>
                    <a:p>
                      <a:pPr algn="l"/>
                      <a:r>
                        <a:rPr lang="en-US" sz="2000" dirty="0">
                          <a:effectLst/>
                          <a:latin typeface="Times New Roman" panose="02020603050405020304" pitchFamily="18" charset="0"/>
                          <a:cs typeface="Times New Roman" panose="02020603050405020304" pitchFamily="18" charset="0"/>
                        </a:rPr>
                        <a:t>560010</a:t>
                      </a:r>
                    </a:p>
                  </a:txBody>
                  <a:tcPr marL="50800" marR="50800" marT="50800" marB="50800" anchor="ctr">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tc>
                  <a:txBody>
                    <a:bodyPr/>
                    <a:lstStyle/>
                    <a:p>
                      <a:pPr algn="l"/>
                      <a:r>
                        <a:rPr lang="en-US" sz="2000" dirty="0">
                          <a:effectLst/>
                          <a:latin typeface="Times New Roman" panose="02020603050405020304" pitchFamily="18" charset="0"/>
                          <a:cs typeface="Times New Roman" panose="02020603050405020304" pitchFamily="18" charset="0"/>
                        </a:rPr>
                        <a:t>Karnataka</a:t>
                      </a:r>
                    </a:p>
                  </a:txBody>
                  <a:tcPr marL="50800" marR="50800" marT="50800" marB="50800" anchor="ctr">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tc>
                  <a:txBody>
                    <a:bodyPr/>
                    <a:lstStyle/>
                    <a:p>
                      <a:pPr algn="l"/>
                      <a:r>
                        <a:rPr lang="en-US" sz="2000">
                          <a:effectLst/>
                          <a:latin typeface="Times New Roman" panose="02020603050405020304" pitchFamily="18" charset="0"/>
                          <a:cs typeface="Times New Roman" panose="02020603050405020304" pitchFamily="18" charset="0"/>
                        </a:rPr>
                        <a:t>Bengaluru</a:t>
                      </a:r>
                    </a:p>
                  </a:txBody>
                  <a:tcPr marL="50800" marR="50800" marT="50800" marB="50800" anchor="ctr">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501292">
                <a:tc>
                  <a:txBody>
                    <a:bodyPr/>
                    <a:lstStyle/>
                    <a:p>
                      <a:pPr algn="l"/>
                      <a:r>
                        <a:rPr lang="en-US" sz="2000">
                          <a:effectLst/>
                          <a:latin typeface="Times New Roman" panose="02020603050405020304" pitchFamily="18" charset="0"/>
                          <a:cs typeface="Times New Roman" panose="02020603050405020304" pitchFamily="18" charset="0"/>
                        </a:rPr>
                        <a:t>600010</a:t>
                      </a:r>
                    </a:p>
                  </a:txBody>
                  <a:tcPr marL="50800" marR="50800" marT="50800" marB="50800" anchor="ctr">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tc>
                  <a:txBody>
                    <a:bodyPr/>
                    <a:lstStyle/>
                    <a:p>
                      <a:pPr algn="l"/>
                      <a:r>
                        <a:rPr lang="en-US" sz="2000" dirty="0" err="1">
                          <a:effectLst/>
                          <a:latin typeface="Times New Roman" panose="02020603050405020304" pitchFamily="18" charset="0"/>
                          <a:cs typeface="Times New Roman" panose="02020603050405020304" pitchFamily="18" charset="0"/>
                        </a:rPr>
                        <a:t>Tamilnadu</a:t>
                      </a:r>
                      <a:endParaRPr lang="en-US" sz="2000" dirty="0">
                        <a:effectLst/>
                        <a:latin typeface="Times New Roman" panose="02020603050405020304" pitchFamily="18" charset="0"/>
                        <a:cs typeface="Times New Roman" panose="02020603050405020304" pitchFamily="18" charset="0"/>
                      </a:endParaRPr>
                    </a:p>
                  </a:txBody>
                  <a:tcPr marL="50800" marR="50800" marT="50800" marB="50800" anchor="ctr">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tc>
                  <a:txBody>
                    <a:bodyPr/>
                    <a:lstStyle/>
                    <a:p>
                      <a:pPr algn="l"/>
                      <a:r>
                        <a:rPr lang="en-US" sz="2000">
                          <a:effectLst/>
                          <a:latin typeface="Times New Roman" panose="02020603050405020304" pitchFamily="18" charset="0"/>
                          <a:cs typeface="Times New Roman" panose="02020603050405020304" pitchFamily="18" charset="0"/>
                        </a:rPr>
                        <a:t>Chennai</a:t>
                      </a:r>
                    </a:p>
                  </a:txBody>
                  <a:tcPr marL="50800" marR="50800" marT="50800" marB="50800" anchor="ctr">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501292">
                <a:tc>
                  <a:txBody>
                    <a:bodyPr/>
                    <a:lstStyle/>
                    <a:p>
                      <a:pPr algn="l"/>
                      <a:r>
                        <a:rPr lang="en-US" sz="2000">
                          <a:effectLst/>
                          <a:latin typeface="Times New Roman" panose="02020603050405020304" pitchFamily="18" charset="0"/>
                          <a:cs typeface="Times New Roman" panose="02020603050405020304" pitchFamily="18" charset="0"/>
                        </a:rPr>
                        <a:t>517502</a:t>
                      </a:r>
                    </a:p>
                  </a:txBody>
                  <a:tcPr marL="50800" marR="50800" marT="50800" marB="50800" anchor="ctr">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tc>
                  <a:txBody>
                    <a:bodyPr/>
                    <a:lstStyle/>
                    <a:p>
                      <a:pPr algn="l"/>
                      <a:r>
                        <a:rPr lang="en-US" sz="2000" dirty="0">
                          <a:effectLst/>
                          <a:latin typeface="Times New Roman" panose="02020603050405020304" pitchFamily="18" charset="0"/>
                          <a:cs typeface="Times New Roman" panose="02020603050405020304" pitchFamily="18" charset="0"/>
                        </a:rPr>
                        <a:t>Andhra</a:t>
                      </a:r>
                    </a:p>
                  </a:txBody>
                  <a:tcPr marL="50800" marR="50800" marT="50800" marB="50800" anchor="ctr">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tc>
                  <a:txBody>
                    <a:bodyPr/>
                    <a:lstStyle/>
                    <a:p>
                      <a:pPr algn="l"/>
                      <a:r>
                        <a:rPr lang="en-US" sz="2000" dirty="0" err="1">
                          <a:effectLst/>
                          <a:latin typeface="Times New Roman" panose="02020603050405020304" pitchFamily="18" charset="0"/>
                          <a:cs typeface="Times New Roman" panose="02020603050405020304" pitchFamily="18" charset="0"/>
                        </a:rPr>
                        <a:t>Tirupati</a:t>
                      </a:r>
                      <a:endParaRPr lang="en-US" sz="2000" dirty="0">
                        <a:effectLst/>
                        <a:latin typeface="Times New Roman" panose="02020603050405020304" pitchFamily="18" charset="0"/>
                        <a:cs typeface="Times New Roman" panose="02020603050405020304" pitchFamily="18" charset="0"/>
                      </a:endParaRPr>
                    </a:p>
                  </a:txBody>
                  <a:tcPr marL="50800" marR="50800" marT="50800" marB="50800" anchor="ctr">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r h="501292">
                <a:tc>
                  <a:txBody>
                    <a:bodyPr/>
                    <a:lstStyle/>
                    <a:p>
                      <a:pPr algn="l"/>
                      <a:r>
                        <a:rPr lang="en-US" sz="2000">
                          <a:effectLst/>
                          <a:latin typeface="Times New Roman" panose="02020603050405020304" pitchFamily="18" charset="0"/>
                          <a:cs typeface="Times New Roman" panose="02020603050405020304" pitchFamily="18" charset="0"/>
                        </a:rPr>
                        <a:t>641001</a:t>
                      </a:r>
                    </a:p>
                  </a:txBody>
                  <a:tcPr marL="50800" marR="50800" marT="50800" marB="50800" anchor="ctr">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tc>
                  <a:txBody>
                    <a:bodyPr/>
                    <a:lstStyle/>
                    <a:p>
                      <a:pPr algn="l"/>
                      <a:r>
                        <a:rPr lang="en-US" sz="2000">
                          <a:effectLst/>
                          <a:latin typeface="Times New Roman" panose="02020603050405020304" pitchFamily="18" charset="0"/>
                          <a:cs typeface="Times New Roman" panose="02020603050405020304" pitchFamily="18" charset="0"/>
                        </a:rPr>
                        <a:t>Tamilnadu</a:t>
                      </a:r>
                    </a:p>
                  </a:txBody>
                  <a:tcPr marL="50800" marR="50800" marT="50800" marB="50800" anchor="ctr">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tc>
                  <a:txBody>
                    <a:bodyPr/>
                    <a:lstStyle/>
                    <a:p>
                      <a:pPr algn="l"/>
                      <a:r>
                        <a:rPr lang="en-US" sz="2000" dirty="0">
                          <a:effectLst/>
                          <a:latin typeface="Times New Roman" panose="02020603050405020304" pitchFamily="18" charset="0"/>
                          <a:cs typeface="Times New Roman" panose="02020603050405020304" pitchFamily="18" charset="0"/>
                        </a:rPr>
                        <a:t>Coimbatore</a:t>
                      </a:r>
                    </a:p>
                  </a:txBody>
                  <a:tcPr marL="50800" marR="50800" marT="50800" marB="50800" anchor="ctr">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bl>
          </a:graphicData>
        </a:graphic>
      </p:graphicFrame>
      <p:sp>
        <p:nvSpPr>
          <p:cNvPr id="6" name="Rectangle 5"/>
          <p:cNvSpPr/>
          <p:nvPr/>
        </p:nvSpPr>
        <p:spPr>
          <a:xfrm>
            <a:off x="6821096" y="3355760"/>
            <a:ext cx="3273653" cy="461665"/>
          </a:xfrm>
          <a:prstGeom prst="rect">
            <a:avLst/>
          </a:prstGeom>
        </p:spPr>
        <p:txBody>
          <a:bodyPr wrap="none">
            <a:spAutoFit/>
          </a:bodyPr>
          <a:lstStyle/>
          <a:p>
            <a:r>
              <a:rPr lang="en-US" sz="2400" b="1" dirty="0" err="1">
                <a:solidFill>
                  <a:srgbClr val="04395E"/>
                </a:solidFill>
                <a:latin typeface="Times New Roman" panose="02020603050405020304" pitchFamily="18" charset="0"/>
                <a:cs typeface="Times New Roman" panose="02020603050405020304" pitchFamily="18" charset="0"/>
              </a:rPr>
              <a:t>Student_Address</a:t>
            </a:r>
            <a:r>
              <a:rPr lang="en-US" sz="2400" b="1" dirty="0">
                <a:solidFill>
                  <a:srgbClr val="04395E"/>
                </a:solidFill>
                <a:latin typeface="Times New Roman" panose="02020603050405020304" pitchFamily="18" charset="0"/>
                <a:cs typeface="Times New Roman" panose="02020603050405020304" pitchFamily="18" charset="0"/>
              </a:rPr>
              <a:t> Table</a:t>
            </a:r>
            <a:endParaRPr lang="en-US" sz="2400" dirty="0">
              <a:solidFill>
                <a:srgbClr val="04395E"/>
              </a:solidFill>
              <a:latin typeface="Times New Roman" panose="02020603050405020304" pitchFamily="18" charset="0"/>
              <a:cs typeface="Times New Roman" panose="02020603050405020304" pitchFamily="18" charset="0"/>
            </a:endParaRPr>
          </a:p>
        </p:txBody>
      </p:sp>
      <p:sp>
        <p:nvSpPr>
          <p:cNvPr id="7" name="Rectangle 6"/>
          <p:cNvSpPr/>
          <p:nvPr/>
        </p:nvSpPr>
        <p:spPr>
          <a:xfrm>
            <a:off x="2023880" y="3355759"/>
            <a:ext cx="2040943" cy="461665"/>
          </a:xfrm>
          <a:prstGeom prst="rect">
            <a:avLst/>
          </a:prstGeom>
          <a:solidFill>
            <a:schemeClr val="bg1"/>
          </a:solidFill>
        </p:spPr>
        <p:txBody>
          <a:bodyPr wrap="none">
            <a:spAutoFit/>
          </a:bodyPr>
          <a:lstStyle/>
          <a:p>
            <a:r>
              <a:rPr lang="en-US" sz="2400" b="1" dirty="0">
                <a:solidFill>
                  <a:srgbClr val="04395E"/>
                </a:solidFill>
                <a:latin typeface="Times New Roman" panose="02020603050405020304" pitchFamily="18" charset="0"/>
                <a:cs typeface="Times New Roman" panose="02020603050405020304" pitchFamily="18" charset="0"/>
              </a:rPr>
              <a:t>Student Table</a:t>
            </a:r>
            <a:endParaRPr lang="en-US" sz="2400" dirty="0">
              <a:solidFill>
                <a:srgbClr val="04395E"/>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6850765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79684" y="3817425"/>
            <a:ext cx="1379096" cy="307777"/>
          </a:xfrm>
          <a:prstGeom prst="rect">
            <a:avLst/>
          </a:prstGeom>
          <a:solidFill>
            <a:schemeClr val="bg2"/>
          </a:solidFill>
        </p:spPr>
        <p:txBody>
          <a:bodyPr wrap="square" rtlCol="0">
            <a:spAutoFit/>
          </a:bodyPr>
          <a:lstStyle/>
          <a:p>
            <a:r>
              <a:rPr lang="en-US" dirty="0">
                <a:solidFill>
                  <a:schemeClr val="bg1"/>
                </a:solidFill>
              </a:rPr>
              <a:t>Dept. of AIML</a:t>
            </a:r>
          </a:p>
        </p:txBody>
      </p:sp>
      <p:pic>
        <p:nvPicPr>
          <p:cNvPr id="3" name="Picture 2"/>
          <p:cNvPicPr>
            <a:picLocks noChangeAspect="1"/>
          </p:cNvPicPr>
          <p:nvPr/>
        </p:nvPicPr>
        <p:blipFill>
          <a:blip r:embed="rId2"/>
          <a:stretch>
            <a:fillRect/>
          </a:stretch>
        </p:blipFill>
        <p:spPr>
          <a:xfrm>
            <a:off x="2945389" y="1548245"/>
            <a:ext cx="8067675" cy="4114800"/>
          </a:xfrm>
          <a:prstGeom prst="rect">
            <a:avLst/>
          </a:prstGeom>
        </p:spPr>
      </p:pic>
      <p:pic>
        <p:nvPicPr>
          <p:cNvPr id="5" name="Picture 4"/>
          <p:cNvPicPr>
            <a:picLocks noChangeAspect="1"/>
          </p:cNvPicPr>
          <p:nvPr/>
        </p:nvPicPr>
        <p:blipFill>
          <a:blip r:embed="rId3"/>
          <a:stretch>
            <a:fillRect/>
          </a:stretch>
        </p:blipFill>
        <p:spPr>
          <a:xfrm>
            <a:off x="2910751" y="196128"/>
            <a:ext cx="7477125" cy="1228725"/>
          </a:xfrm>
          <a:prstGeom prst="rect">
            <a:avLst/>
          </a:prstGeom>
        </p:spPr>
      </p:pic>
    </p:spTree>
    <p:extLst>
      <p:ext uri="{BB962C8B-B14F-4D97-AF65-F5344CB8AC3E}">
        <p14:creationId xmlns:p14="http://schemas.microsoft.com/office/powerpoint/2010/main" val="41159278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79684" y="3817425"/>
            <a:ext cx="1379096" cy="307777"/>
          </a:xfrm>
          <a:prstGeom prst="rect">
            <a:avLst/>
          </a:prstGeom>
          <a:solidFill>
            <a:schemeClr val="bg2"/>
          </a:solidFill>
        </p:spPr>
        <p:txBody>
          <a:bodyPr wrap="square" rtlCol="0">
            <a:spAutoFit/>
          </a:bodyPr>
          <a:lstStyle/>
          <a:p>
            <a:r>
              <a:rPr lang="en-US" dirty="0">
                <a:solidFill>
                  <a:schemeClr val="bg1"/>
                </a:solidFill>
              </a:rPr>
              <a:t>Dept. of AIML</a:t>
            </a:r>
          </a:p>
        </p:txBody>
      </p:sp>
      <p:pic>
        <p:nvPicPr>
          <p:cNvPr id="3" name="Picture 2"/>
          <p:cNvPicPr>
            <a:picLocks noChangeAspect="1"/>
          </p:cNvPicPr>
          <p:nvPr/>
        </p:nvPicPr>
        <p:blipFill>
          <a:blip r:embed="rId2"/>
          <a:stretch>
            <a:fillRect/>
          </a:stretch>
        </p:blipFill>
        <p:spPr>
          <a:xfrm>
            <a:off x="2945389" y="1548245"/>
            <a:ext cx="8067675" cy="4114800"/>
          </a:xfrm>
          <a:prstGeom prst="rect">
            <a:avLst/>
          </a:prstGeom>
        </p:spPr>
      </p:pic>
      <p:pic>
        <p:nvPicPr>
          <p:cNvPr id="5" name="Picture 4"/>
          <p:cNvPicPr>
            <a:picLocks noChangeAspect="1"/>
          </p:cNvPicPr>
          <p:nvPr/>
        </p:nvPicPr>
        <p:blipFill>
          <a:blip r:embed="rId3"/>
          <a:stretch>
            <a:fillRect/>
          </a:stretch>
        </p:blipFill>
        <p:spPr>
          <a:xfrm>
            <a:off x="2910751" y="196128"/>
            <a:ext cx="7477125" cy="1228725"/>
          </a:xfrm>
          <a:prstGeom prst="rect">
            <a:avLst/>
          </a:prstGeom>
        </p:spPr>
      </p:pic>
      <p:pic>
        <p:nvPicPr>
          <p:cNvPr id="2" name="Picture 1"/>
          <p:cNvPicPr>
            <a:picLocks noChangeAspect="1"/>
          </p:cNvPicPr>
          <p:nvPr/>
        </p:nvPicPr>
        <p:blipFill>
          <a:blip r:embed="rId4"/>
          <a:stretch>
            <a:fillRect/>
          </a:stretch>
        </p:blipFill>
        <p:spPr>
          <a:xfrm>
            <a:off x="2799917" y="196128"/>
            <a:ext cx="8753475" cy="6248400"/>
          </a:xfrm>
          <a:prstGeom prst="rect">
            <a:avLst/>
          </a:prstGeom>
        </p:spPr>
      </p:pic>
    </p:spTree>
    <p:extLst>
      <p:ext uri="{BB962C8B-B14F-4D97-AF65-F5344CB8AC3E}">
        <p14:creationId xmlns:p14="http://schemas.microsoft.com/office/powerpoint/2010/main" val="53879958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79684" y="3817425"/>
            <a:ext cx="1379096" cy="307777"/>
          </a:xfrm>
          <a:prstGeom prst="rect">
            <a:avLst/>
          </a:prstGeom>
          <a:solidFill>
            <a:schemeClr val="bg2"/>
          </a:solidFill>
        </p:spPr>
        <p:txBody>
          <a:bodyPr wrap="square" rtlCol="0">
            <a:spAutoFit/>
          </a:bodyPr>
          <a:lstStyle/>
          <a:p>
            <a:r>
              <a:rPr lang="en-US" dirty="0">
                <a:solidFill>
                  <a:schemeClr val="bg1"/>
                </a:solidFill>
              </a:rPr>
              <a:t>Dept. of AIML</a:t>
            </a:r>
          </a:p>
        </p:txBody>
      </p:sp>
      <p:pic>
        <p:nvPicPr>
          <p:cNvPr id="6" name="Picture 5"/>
          <p:cNvPicPr>
            <a:picLocks noChangeAspect="1"/>
          </p:cNvPicPr>
          <p:nvPr/>
        </p:nvPicPr>
        <p:blipFill>
          <a:blip r:embed="rId2"/>
          <a:stretch>
            <a:fillRect/>
          </a:stretch>
        </p:blipFill>
        <p:spPr>
          <a:xfrm>
            <a:off x="2993448" y="338570"/>
            <a:ext cx="8553450" cy="6076950"/>
          </a:xfrm>
          <a:prstGeom prst="rect">
            <a:avLst/>
          </a:prstGeom>
        </p:spPr>
      </p:pic>
    </p:spTree>
    <p:extLst>
      <p:ext uri="{BB962C8B-B14F-4D97-AF65-F5344CB8AC3E}">
        <p14:creationId xmlns:p14="http://schemas.microsoft.com/office/powerpoint/2010/main" val="270935481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79684" y="3817425"/>
            <a:ext cx="1379096" cy="307777"/>
          </a:xfrm>
          <a:prstGeom prst="rect">
            <a:avLst/>
          </a:prstGeom>
          <a:solidFill>
            <a:schemeClr val="bg2"/>
          </a:solidFill>
        </p:spPr>
        <p:txBody>
          <a:bodyPr wrap="square" rtlCol="0">
            <a:spAutoFit/>
          </a:bodyPr>
          <a:lstStyle/>
          <a:p>
            <a:r>
              <a:rPr lang="en-US" dirty="0">
                <a:solidFill>
                  <a:schemeClr val="bg1"/>
                </a:solidFill>
              </a:rPr>
              <a:t>Dept. of AIML</a:t>
            </a:r>
          </a:p>
        </p:txBody>
      </p:sp>
      <p:pic>
        <p:nvPicPr>
          <p:cNvPr id="2" name="Picture 1"/>
          <p:cNvPicPr>
            <a:picLocks noChangeAspect="1"/>
          </p:cNvPicPr>
          <p:nvPr/>
        </p:nvPicPr>
        <p:blipFill>
          <a:blip r:embed="rId2"/>
          <a:stretch>
            <a:fillRect/>
          </a:stretch>
        </p:blipFill>
        <p:spPr>
          <a:xfrm>
            <a:off x="3280064" y="1772083"/>
            <a:ext cx="7315200" cy="3667125"/>
          </a:xfrm>
          <a:prstGeom prst="rect">
            <a:avLst/>
          </a:prstGeom>
        </p:spPr>
      </p:pic>
      <p:pic>
        <p:nvPicPr>
          <p:cNvPr id="3" name="Picture 2"/>
          <p:cNvPicPr>
            <a:picLocks noChangeAspect="1"/>
          </p:cNvPicPr>
          <p:nvPr/>
        </p:nvPicPr>
        <p:blipFill>
          <a:blip r:embed="rId3"/>
          <a:stretch>
            <a:fillRect/>
          </a:stretch>
        </p:blipFill>
        <p:spPr>
          <a:xfrm>
            <a:off x="5222298" y="344198"/>
            <a:ext cx="2038350" cy="828675"/>
          </a:xfrm>
          <a:prstGeom prst="rect">
            <a:avLst/>
          </a:prstGeom>
        </p:spPr>
      </p:pic>
    </p:spTree>
    <p:extLst>
      <p:ext uri="{BB962C8B-B14F-4D97-AF65-F5344CB8AC3E}">
        <p14:creationId xmlns:p14="http://schemas.microsoft.com/office/powerpoint/2010/main" val="65426598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79684" y="3817425"/>
            <a:ext cx="1379096" cy="307777"/>
          </a:xfrm>
          <a:prstGeom prst="rect">
            <a:avLst/>
          </a:prstGeom>
          <a:solidFill>
            <a:schemeClr val="bg2"/>
          </a:solidFill>
        </p:spPr>
        <p:txBody>
          <a:bodyPr wrap="square" rtlCol="0">
            <a:spAutoFit/>
          </a:bodyPr>
          <a:lstStyle/>
          <a:p>
            <a:r>
              <a:rPr lang="en-US" dirty="0">
                <a:solidFill>
                  <a:schemeClr val="bg1"/>
                </a:solidFill>
              </a:rPr>
              <a:t>Dept. of AIML</a:t>
            </a:r>
          </a:p>
        </p:txBody>
      </p:sp>
      <p:pic>
        <p:nvPicPr>
          <p:cNvPr id="5" name="Picture 4"/>
          <p:cNvPicPr>
            <a:picLocks noChangeAspect="1"/>
          </p:cNvPicPr>
          <p:nvPr/>
        </p:nvPicPr>
        <p:blipFill>
          <a:blip r:embed="rId2"/>
          <a:stretch>
            <a:fillRect/>
          </a:stretch>
        </p:blipFill>
        <p:spPr>
          <a:xfrm>
            <a:off x="2868324" y="1514908"/>
            <a:ext cx="7743825" cy="3952875"/>
          </a:xfrm>
          <a:prstGeom prst="rect">
            <a:avLst/>
          </a:prstGeom>
        </p:spPr>
      </p:pic>
      <p:pic>
        <p:nvPicPr>
          <p:cNvPr id="6" name="Picture 5"/>
          <p:cNvPicPr>
            <a:picLocks noChangeAspect="1"/>
          </p:cNvPicPr>
          <p:nvPr/>
        </p:nvPicPr>
        <p:blipFill>
          <a:blip r:embed="rId3"/>
          <a:stretch>
            <a:fillRect/>
          </a:stretch>
        </p:blipFill>
        <p:spPr>
          <a:xfrm>
            <a:off x="4988502" y="179243"/>
            <a:ext cx="2838450" cy="971550"/>
          </a:xfrm>
          <a:prstGeom prst="rect">
            <a:avLst/>
          </a:prstGeom>
        </p:spPr>
      </p:pic>
    </p:spTree>
    <p:extLst>
      <p:ext uri="{BB962C8B-B14F-4D97-AF65-F5344CB8AC3E}">
        <p14:creationId xmlns:p14="http://schemas.microsoft.com/office/powerpoint/2010/main" val="13192732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79684" y="3817425"/>
            <a:ext cx="1379096" cy="307777"/>
          </a:xfrm>
          <a:prstGeom prst="rect">
            <a:avLst/>
          </a:prstGeom>
          <a:solidFill>
            <a:schemeClr val="bg2"/>
          </a:solidFill>
        </p:spPr>
        <p:txBody>
          <a:bodyPr wrap="square" rtlCol="0">
            <a:spAutoFit/>
          </a:bodyPr>
          <a:lstStyle/>
          <a:p>
            <a:r>
              <a:rPr lang="en-US" dirty="0">
                <a:solidFill>
                  <a:schemeClr val="bg1"/>
                </a:solidFill>
              </a:rPr>
              <a:t>Dept. of AIML</a:t>
            </a:r>
          </a:p>
        </p:txBody>
      </p:sp>
      <p:pic>
        <p:nvPicPr>
          <p:cNvPr id="3" name="Picture 2"/>
          <p:cNvPicPr>
            <a:picLocks noChangeAspect="1"/>
          </p:cNvPicPr>
          <p:nvPr/>
        </p:nvPicPr>
        <p:blipFill>
          <a:blip r:embed="rId2"/>
          <a:stretch>
            <a:fillRect/>
          </a:stretch>
        </p:blipFill>
        <p:spPr>
          <a:xfrm>
            <a:off x="3168794" y="103909"/>
            <a:ext cx="7710488" cy="6754091"/>
          </a:xfrm>
          <a:prstGeom prst="rect">
            <a:avLst/>
          </a:prstGeom>
        </p:spPr>
      </p:pic>
    </p:spTree>
    <p:extLst>
      <p:ext uri="{BB962C8B-B14F-4D97-AF65-F5344CB8AC3E}">
        <p14:creationId xmlns:p14="http://schemas.microsoft.com/office/powerpoint/2010/main" val="320043039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79684" y="3817425"/>
            <a:ext cx="1379096" cy="307777"/>
          </a:xfrm>
          <a:prstGeom prst="rect">
            <a:avLst/>
          </a:prstGeom>
          <a:solidFill>
            <a:schemeClr val="bg2"/>
          </a:solidFill>
        </p:spPr>
        <p:txBody>
          <a:bodyPr wrap="square" rtlCol="0">
            <a:spAutoFit/>
          </a:bodyPr>
          <a:lstStyle/>
          <a:p>
            <a:r>
              <a:rPr lang="en-US" dirty="0">
                <a:solidFill>
                  <a:schemeClr val="bg1"/>
                </a:solidFill>
              </a:rPr>
              <a:t>Dept. of AIML</a:t>
            </a:r>
          </a:p>
        </p:txBody>
      </p:sp>
      <p:pic>
        <p:nvPicPr>
          <p:cNvPr id="6" name="Picture 5"/>
          <p:cNvPicPr>
            <a:picLocks noChangeAspect="1"/>
          </p:cNvPicPr>
          <p:nvPr/>
        </p:nvPicPr>
        <p:blipFill>
          <a:blip r:embed="rId3"/>
          <a:stretch>
            <a:fillRect/>
          </a:stretch>
        </p:blipFill>
        <p:spPr>
          <a:xfrm>
            <a:off x="4654261" y="110836"/>
            <a:ext cx="3714750" cy="838200"/>
          </a:xfrm>
          <a:prstGeom prst="rect">
            <a:avLst/>
          </a:prstGeom>
        </p:spPr>
      </p:pic>
      <p:graphicFrame>
        <p:nvGraphicFramePr>
          <p:cNvPr id="2" name="Table 1"/>
          <p:cNvGraphicFramePr>
            <a:graphicFrameLocks noGrp="1"/>
          </p:cNvGraphicFramePr>
          <p:nvPr>
            <p:extLst>
              <p:ext uri="{D42A27DB-BD31-4B8C-83A1-F6EECF244321}">
                <p14:modId xmlns:p14="http://schemas.microsoft.com/office/powerpoint/2010/main" val="1324427663"/>
              </p:ext>
            </p:extLst>
          </p:nvPr>
        </p:nvGraphicFramePr>
        <p:xfrm>
          <a:off x="2147454" y="835025"/>
          <a:ext cx="9879445" cy="5606495"/>
        </p:xfrm>
        <a:graphic>
          <a:graphicData uri="http://schemas.openxmlformats.org/drawingml/2006/table">
            <a:tbl>
              <a:tblPr/>
              <a:tblGrid>
                <a:gridCol w="1512919">
                  <a:extLst>
                    <a:ext uri="{9D8B030D-6E8A-4147-A177-3AD203B41FA5}">
                      <a16:colId xmlns:a16="http://schemas.microsoft.com/office/drawing/2014/main" val="20000"/>
                    </a:ext>
                  </a:extLst>
                </a:gridCol>
                <a:gridCol w="8366526">
                  <a:extLst>
                    <a:ext uri="{9D8B030D-6E8A-4147-A177-3AD203B41FA5}">
                      <a16:colId xmlns:a16="http://schemas.microsoft.com/office/drawing/2014/main" val="20001"/>
                    </a:ext>
                  </a:extLst>
                </a:gridCol>
              </a:tblGrid>
              <a:tr h="729872">
                <a:tc>
                  <a:txBody>
                    <a:bodyPr/>
                    <a:lstStyle/>
                    <a:p>
                      <a:pPr algn="l"/>
                      <a:r>
                        <a:rPr lang="en-US" sz="2400" dirty="0">
                          <a:effectLst/>
                          <a:latin typeface="Times New Roman" panose="02020603050405020304" pitchFamily="18" charset="0"/>
                          <a:cs typeface="Times New Roman" panose="02020603050405020304" pitchFamily="18" charset="0"/>
                        </a:rPr>
                        <a:t>Normal Forms</a:t>
                      </a:r>
                    </a:p>
                  </a:txBody>
                  <a:tcPr marL="23096" marR="23096" marT="23096" marB="23096" anchor="ctr">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DDDDDD"/>
                    </a:solidFill>
                  </a:tcPr>
                </a:tc>
                <a:tc>
                  <a:txBody>
                    <a:bodyPr/>
                    <a:lstStyle/>
                    <a:p>
                      <a:pPr algn="l"/>
                      <a:r>
                        <a:rPr lang="en-US" sz="2400" dirty="0">
                          <a:effectLst/>
                          <a:latin typeface="Times New Roman" panose="02020603050405020304" pitchFamily="18" charset="0"/>
                          <a:cs typeface="Times New Roman" panose="02020603050405020304" pitchFamily="18" charset="0"/>
                        </a:rPr>
                        <a:t>Description</a:t>
                      </a:r>
                    </a:p>
                  </a:txBody>
                  <a:tcPr marL="23096" marR="23096" marT="23096" marB="23096" anchor="ctr">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DDDDDD"/>
                    </a:solidFill>
                  </a:tcPr>
                </a:tc>
                <a:extLst>
                  <a:ext uri="{0D108BD9-81ED-4DB2-BD59-A6C34878D82A}">
                    <a16:rowId xmlns:a16="http://schemas.microsoft.com/office/drawing/2014/main" val="10000"/>
                  </a:ext>
                </a:extLst>
              </a:tr>
              <a:tr h="483259">
                <a:tc>
                  <a:txBody>
                    <a:bodyPr/>
                    <a:lstStyle/>
                    <a:p>
                      <a:pPr algn="l"/>
                      <a:r>
                        <a:rPr lang="en-US" sz="2400">
                          <a:effectLst/>
                          <a:latin typeface="Times New Roman" panose="02020603050405020304" pitchFamily="18" charset="0"/>
                          <a:cs typeface="Times New Roman" panose="02020603050405020304" pitchFamily="18" charset="0"/>
                        </a:rPr>
                        <a:t>1NF</a:t>
                      </a:r>
                    </a:p>
                  </a:txBody>
                  <a:tcPr marL="23096" marR="23096" marT="23096" marB="23096" anchor="ctr">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tc>
                  <a:txBody>
                    <a:bodyPr/>
                    <a:lstStyle/>
                    <a:p>
                      <a:pPr algn="just"/>
                      <a:r>
                        <a:rPr lang="en-US" sz="2400" dirty="0">
                          <a:effectLst/>
                          <a:latin typeface="Times New Roman" panose="02020603050405020304" pitchFamily="18" charset="0"/>
                          <a:cs typeface="Times New Roman" panose="02020603050405020304" pitchFamily="18" charset="0"/>
                        </a:rPr>
                        <a:t>Any relation is said to be in 1NF if it contains only </a:t>
                      </a:r>
                      <a:r>
                        <a:rPr lang="en-US" sz="2400" b="1" dirty="0">
                          <a:effectLst/>
                          <a:latin typeface="Times New Roman" panose="02020603050405020304" pitchFamily="18" charset="0"/>
                          <a:cs typeface="Times New Roman" panose="02020603050405020304" pitchFamily="18" charset="0"/>
                        </a:rPr>
                        <a:t>atomic values.</a:t>
                      </a:r>
                    </a:p>
                  </a:txBody>
                  <a:tcPr marL="23096" marR="23096" marT="23096" marB="23096" anchor="ctr">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1131033">
                <a:tc>
                  <a:txBody>
                    <a:bodyPr/>
                    <a:lstStyle/>
                    <a:p>
                      <a:pPr algn="l"/>
                      <a:r>
                        <a:rPr lang="en-US" sz="2400" dirty="0">
                          <a:effectLst/>
                          <a:latin typeface="Times New Roman" panose="02020603050405020304" pitchFamily="18" charset="0"/>
                          <a:cs typeface="Times New Roman" panose="02020603050405020304" pitchFamily="18" charset="0"/>
                        </a:rPr>
                        <a:t>2NF</a:t>
                      </a:r>
                    </a:p>
                  </a:txBody>
                  <a:tcPr marL="23096" marR="23096" marT="23096" marB="23096" anchor="ctr">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tc>
                  <a:txBody>
                    <a:bodyPr/>
                    <a:lstStyle/>
                    <a:p>
                      <a:pPr algn="just"/>
                      <a:r>
                        <a:rPr lang="en-US" sz="2400" dirty="0">
                          <a:effectLst/>
                          <a:latin typeface="Times New Roman" panose="02020603050405020304" pitchFamily="18" charset="0"/>
                          <a:cs typeface="Times New Roman" panose="02020603050405020304" pitchFamily="18" charset="0"/>
                        </a:rPr>
                        <a:t>Any relation is said to be in 2NF only if it is in 1NF AND all other </a:t>
                      </a:r>
                      <a:r>
                        <a:rPr lang="en-US" sz="2400" b="1" dirty="0">
                          <a:effectLst/>
                          <a:latin typeface="Times New Roman" panose="02020603050405020304" pitchFamily="18" charset="0"/>
                          <a:cs typeface="Times New Roman" panose="02020603050405020304" pitchFamily="18" charset="0"/>
                        </a:rPr>
                        <a:t>attributes except the primary key are fully functionally dependent on the primary key.</a:t>
                      </a:r>
                    </a:p>
                  </a:txBody>
                  <a:tcPr marL="23096" marR="23096" marT="23096" marB="23096" anchor="ctr">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915108">
                <a:tc>
                  <a:txBody>
                    <a:bodyPr/>
                    <a:lstStyle/>
                    <a:p>
                      <a:pPr algn="l"/>
                      <a:r>
                        <a:rPr lang="en-US" sz="2400" dirty="0">
                          <a:effectLst/>
                          <a:latin typeface="Times New Roman" panose="02020603050405020304" pitchFamily="18" charset="0"/>
                          <a:cs typeface="Times New Roman" panose="02020603050405020304" pitchFamily="18" charset="0"/>
                        </a:rPr>
                        <a:t>3NF</a:t>
                      </a:r>
                    </a:p>
                  </a:txBody>
                  <a:tcPr marL="23096" marR="23096" marT="23096" marB="23096" anchor="ctr">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tc>
                  <a:txBody>
                    <a:bodyPr/>
                    <a:lstStyle/>
                    <a:p>
                      <a:pPr algn="just"/>
                      <a:r>
                        <a:rPr lang="en-US" sz="2400" dirty="0">
                          <a:effectLst/>
                          <a:latin typeface="Times New Roman" panose="02020603050405020304" pitchFamily="18" charset="0"/>
                          <a:cs typeface="Times New Roman" panose="02020603050405020304" pitchFamily="18" charset="0"/>
                        </a:rPr>
                        <a:t>A relation is said to be in 3NF only if it is in 2NF AND </a:t>
                      </a:r>
                      <a:r>
                        <a:rPr lang="en-US" sz="2400" b="1" dirty="0">
                          <a:effectLst/>
                          <a:latin typeface="Times New Roman" panose="02020603050405020304" pitchFamily="18" charset="0"/>
                          <a:cs typeface="Times New Roman" panose="02020603050405020304" pitchFamily="18" charset="0"/>
                        </a:rPr>
                        <a:t>there is no transition dependency between any attributes</a:t>
                      </a:r>
                      <a:r>
                        <a:rPr lang="en-US" sz="2400" dirty="0">
                          <a:effectLst/>
                          <a:latin typeface="Times New Roman" panose="02020603050405020304" pitchFamily="18" charset="0"/>
                          <a:cs typeface="Times New Roman" panose="02020603050405020304" pitchFamily="18" charset="0"/>
                        </a:rPr>
                        <a:t>.</a:t>
                      </a:r>
                    </a:p>
                  </a:txBody>
                  <a:tcPr marL="23096" marR="23096" marT="23096" marB="23096" anchor="ctr">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1023071">
                <a:tc>
                  <a:txBody>
                    <a:bodyPr/>
                    <a:lstStyle/>
                    <a:p>
                      <a:pPr algn="l"/>
                      <a:r>
                        <a:rPr lang="en-US" sz="2400">
                          <a:effectLst/>
                          <a:latin typeface="Times New Roman" panose="02020603050405020304" pitchFamily="18" charset="0"/>
                          <a:cs typeface="Times New Roman" panose="02020603050405020304" pitchFamily="18" charset="0"/>
                        </a:rPr>
                        <a:t>4NF</a:t>
                      </a:r>
                    </a:p>
                  </a:txBody>
                  <a:tcPr marL="23096" marR="23096" marT="23096" marB="23096" anchor="ctr">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tc>
                  <a:txBody>
                    <a:bodyPr/>
                    <a:lstStyle/>
                    <a:p>
                      <a:pPr algn="just"/>
                      <a:r>
                        <a:rPr lang="en-US" sz="2400" dirty="0">
                          <a:effectLst/>
                          <a:latin typeface="Times New Roman" panose="02020603050405020304" pitchFamily="18" charset="0"/>
                          <a:cs typeface="Times New Roman" panose="02020603050405020304" pitchFamily="18" charset="0"/>
                        </a:rPr>
                        <a:t>A relation is said to be in 4NF only if it is in BCNF(will be discussed further) and the </a:t>
                      </a:r>
                      <a:r>
                        <a:rPr lang="en-US" sz="2400" b="1" dirty="0">
                          <a:effectLst/>
                          <a:latin typeface="Times New Roman" panose="02020603050405020304" pitchFamily="18" charset="0"/>
                          <a:cs typeface="Times New Roman" panose="02020603050405020304" pitchFamily="18" charset="0"/>
                        </a:rPr>
                        <a:t>relation doesn't consist of any multivalued dependency</a:t>
                      </a:r>
                    </a:p>
                  </a:txBody>
                  <a:tcPr marL="23096" marR="23096" marT="23096" marB="23096" anchor="ctr">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r h="1131033">
                <a:tc>
                  <a:txBody>
                    <a:bodyPr/>
                    <a:lstStyle/>
                    <a:p>
                      <a:pPr algn="l"/>
                      <a:r>
                        <a:rPr lang="en-US" sz="2400">
                          <a:effectLst/>
                          <a:latin typeface="Times New Roman" panose="02020603050405020304" pitchFamily="18" charset="0"/>
                          <a:cs typeface="Times New Roman" panose="02020603050405020304" pitchFamily="18" charset="0"/>
                        </a:rPr>
                        <a:t>5NF</a:t>
                      </a:r>
                    </a:p>
                  </a:txBody>
                  <a:tcPr marL="23096" marR="23096" marT="23096" marB="23096" anchor="ctr">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tc>
                  <a:txBody>
                    <a:bodyPr/>
                    <a:lstStyle/>
                    <a:p>
                      <a:pPr algn="just"/>
                      <a:r>
                        <a:rPr lang="en-US" sz="2400" dirty="0">
                          <a:effectLst/>
                          <a:latin typeface="Times New Roman" panose="02020603050405020304" pitchFamily="18" charset="0"/>
                          <a:cs typeface="Times New Roman" panose="02020603050405020304" pitchFamily="18" charset="0"/>
                        </a:rPr>
                        <a:t>A relation is said to be in 5NF only if it is in 4NF and the relation does not have any join dependency, i.e. any join performed with respect to the attributes must not cause any loss.</a:t>
                      </a:r>
                    </a:p>
                  </a:txBody>
                  <a:tcPr marL="23096" marR="23096" marT="23096" marB="23096" anchor="ctr">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93787876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083726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A38B0B4-579A-0617-B90A-B02F75BC2C48}"/>
              </a:ext>
            </a:extLst>
          </p:cNvPr>
          <p:cNvSpPr txBox="1"/>
          <p:nvPr/>
        </p:nvSpPr>
        <p:spPr>
          <a:xfrm>
            <a:off x="479684" y="3817425"/>
            <a:ext cx="1379096" cy="307777"/>
          </a:xfrm>
          <a:prstGeom prst="rect">
            <a:avLst/>
          </a:prstGeom>
          <a:solidFill>
            <a:schemeClr val="bg2"/>
          </a:solidFill>
        </p:spPr>
        <p:txBody>
          <a:bodyPr wrap="square" rtlCol="0">
            <a:spAutoFit/>
          </a:bodyPr>
          <a:lstStyle/>
          <a:p>
            <a:r>
              <a:rPr lang="en-US" dirty="0">
                <a:solidFill>
                  <a:schemeClr val="bg1"/>
                </a:solidFill>
              </a:rPr>
              <a:t>Dept. of AIML</a:t>
            </a:r>
          </a:p>
        </p:txBody>
      </p:sp>
    </p:spTree>
    <p:extLst>
      <p:ext uri="{BB962C8B-B14F-4D97-AF65-F5344CB8AC3E}">
        <p14:creationId xmlns:p14="http://schemas.microsoft.com/office/powerpoint/2010/main" val="140105833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479684" y="3817425"/>
            <a:ext cx="1379096" cy="307777"/>
          </a:xfrm>
          <a:prstGeom prst="rect">
            <a:avLst/>
          </a:prstGeom>
          <a:solidFill>
            <a:schemeClr val="bg2"/>
          </a:solidFill>
        </p:spPr>
        <p:txBody>
          <a:bodyPr wrap="square" rtlCol="0">
            <a:spAutoFit/>
          </a:bodyPr>
          <a:lstStyle/>
          <a:p>
            <a:r>
              <a:rPr lang="en-US" dirty="0">
                <a:solidFill>
                  <a:schemeClr val="bg1"/>
                </a:solidFill>
              </a:rPr>
              <a:t>Dept. of AIML</a:t>
            </a:r>
          </a:p>
        </p:txBody>
      </p:sp>
      <p:sp>
        <p:nvSpPr>
          <p:cNvPr id="2" name="Rectangle 1"/>
          <p:cNvSpPr/>
          <p:nvPr/>
        </p:nvSpPr>
        <p:spPr>
          <a:xfrm>
            <a:off x="2180579" y="2157328"/>
            <a:ext cx="8959516" cy="1200329"/>
          </a:xfrm>
          <a:prstGeom prst="rect">
            <a:avLst/>
          </a:prstGeom>
        </p:spPr>
        <p:txBody>
          <a:bodyPr wrap="square">
            <a:spAutoFit/>
          </a:bodyPr>
          <a:lstStyle/>
          <a:p>
            <a:pPr marL="588010" algn="ctr">
              <a:spcBef>
                <a:spcPts val="5"/>
              </a:spcBef>
            </a:pPr>
            <a:r>
              <a:rPr lang="en-US" sz="3600" b="1" dirty="0">
                <a:solidFill>
                  <a:srgbClr val="0070C0"/>
                </a:solidFill>
                <a:latin typeface="Times New Roman" panose="02020603050405020304" pitchFamily="18" charset="0"/>
                <a:ea typeface="Trebuchet MS" panose="020B0603020202020204" pitchFamily="34" charset="0"/>
                <a:cs typeface="Times New Roman" panose="02020603050405020304" pitchFamily="18" charset="0"/>
              </a:rPr>
              <a:t>Chapter 2</a:t>
            </a:r>
          </a:p>
          <a:p>
            <a:pPr marL="588010" algn="ctr">
              <a:spcBef>
                <a:spcPts val="5"/>
              </a:spcBef>
            </a:pPr>
            <a:r>
              <a:rPr lang="en-US" sz="3600" b="1" dirty="0">
                <a:solidFill>
                  <a:srgbClr val="0070C0"/>
                </a:solidFill>
                <a:latin typeface="Times New Roman" panose="02020603050405020304" pitchFamily="18" charset="0"/>
                <a:ea typeface="Trebuchet MS" panose="020B0603020202020204" pitchFamily="34" charset="0"/>
                <a:cs typeface="Times New Roman" panose="02020603050405020304" pitchFamily="18" charset="0"/>
              </a:rPr>
              <a:t>SQL Data Definition and Data Types</a:t>
            </a:r>
          </a:p>
        </p:txBody>
      </p:sp>
    </p:spTree>
    <p:extLst>
      <p:ext uri="{BB962C8B-B14F-4D97-AF65-F5344CB8AC3E}">
        <p14:creationId xmlns:p14="http://schemas.microsoft.com/office/powerpoint/2010/main" val="9468261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479684" y="3817425"/>
            <a:ext cx="1379096" cy="307777"/>
          </a:xfrm>
          <a:prstGeom prst="rect">
            <a:avLst/>
          </a:prstGeom>
          <a:solidFill>
            <a:schemeClr val="bg2"/>
          </a:solidFill>
        </p:spPr>
        <p:txBody>
          <a:bodyPr wrap="square" rtlCol="0">
            <a:spAutoFit/>
          </a:bodyPr>
          <a:lstStyle/>
          <a:p>
            <a:r>
              <a:rPr lang="en-US" dirty="0">
                <a:solidFill>
                  <a:schemeClr val="bg1"/>
                </a:solidFill>
              </a:rPr>
              <a:t>Dept. of AIML</a:t>
            </a:r>
          </a:p>
        </p:txBody>
      </p:sp>
      <p:sp>
        <p:nvSpPr>
          <p:cNvPr id="2" name="Rectangle 1"/>
          <p:cNvSpPr/>
          <p:nvPr/>
        </p:nvSpPr>
        <p:spPr>
          <a:xfrm>
            <a:off x="2398294" y="317643"/>
            <a:ext cx="8959516" cy="523220"/>
          </a:xfrm>
          <a:prstGeom prst="rect">
            <a:avLst/>
          </a:prstGeom>
        </p:spPr>
        <p:txBody>
          <a:bodyPr wrap="square">
            <a:spAutoFit/>
          </a:bodyPr>
          <a:lstStyle/>
          <a:p>
            <a:pPr marL="588010" algn="ctr">
              <a:spcBef>
                <a:spcPts val="5"/>
              </a:spcBef>
            </a:pPr>
            <a:r>
              <a:rPr lang="en-US" sz="2800" b="1" dirty="0">
                <a:solidFill>
                  <a:srgbClr val="0070C0"/>
                </a:solidFill>
                <a:latin typeface="Times New Roman" panose="02020603050405020304" pitchFamily="18" charset="0"/>
                <a:ea typeface="Trebuchet MS" panose="020B0603020202020204" pitchFamily="34" charset="0"/>
                <a:cs typeface="Times New Roman" panose="02020603050405020304" pitchFamily="18" charset="0"/>
              </a:rPr>
              <a:t>SQL Data Definition and Data Types</a:t>
            </a:r>
          </a:p>
        </p:txBody>
      </p:sp>
      <p:sp>
        <p:nvSpPr>
          <p:cNvPr id="5" name="TextBox 4"/>
          <p:cNvSpPr txBox="1"/>
          <p:nvPr/>
        </p:nvSpPr>
        <p:spPr>
          <a:xfrm>
            <a:off x="2562726" y="1145068"/>
            <a:ext cx="8983098" cy="1938992"/>
          </a:xfrm>
          <a:prstGeom prst="rect">
            <a:avLst/>
          </a:prstGeom>
          <a:noFill/>
        </p:spPr>
        <p:txBody>
          <a:bodyPr wrap="square" rtlCol="0">
            <a:spAutoFit/>
          </a:bodyPr>
          <a:lstStyle/>
          <a:p>
            <a:pPr marL="342900" indent="-342900">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The name SQL is presently expanded </a:t>
            </a:r>
            <a:r>
              <a:rPr lang="en-US" sz="2400" b="1" dirty="0">
                <a:latin typeface="Times New Roman" panose="02020603050405020304" pitchFamily="18" charset="0"/>
                <a:cs typeface="Times New Roman" panose="02020603050405020304" pitchFamily="18" charset="0"/>
              </a:rPr>
              <a:t>as Structured Query Language</a:t>
            </a:r>
            <a:r>
              <a:rPr lang="en-US" sz="2400" dirty="0">
                <a:latin typeface="Times New Roman" panose="02020603050405020304" pitchFamily="18" charset="0"/>
                <a:cs typeface="Times New Roman" panose="02020603050405020304" pitchFamily="18" charset="0"/>
              </a:rPr>
              <a:t>.</a:t>
            </a:r>
          </a:p>
          <a:p>
            <a:pPr marL="342900" indent="-342900">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SQL was called </a:t>
            </a:r>
            <a:r>
              <a:rPr lang="en-US" sz="2400" b="1" dirty="0">
                <a:latin typeface="Times New Roman" panose="02020603050405020304" pitchFamily="18" charset="0"/>
                <a:cs typeface="Times New Roman" panose="02020603050405020304" pitchFamily="18" charset="0"/>
              </a:rPr>
              <a:t>SEQUEL (Structured English </a:t>
            </a:r>
            <a:r>
              <a:rPr lang="en-US" sz="2400" b="1" dirty="0" err="1">
                <a:latin typeface="Times New Roman" panose="02020603050405020304" pitchFamily="18" charset="0"/>
                <a:cs typeface="Times New Roman" panose="02020603050405020304" pitchFamily="18" charset="0"/>
              </a:rPr>
              <a:t>QUEry</a:t>
            </a:r>
            <a:r>
              <a:rPr lang="en-US" sz="2400" b="1" dirty="0">
                <a:latin typeface="Times New Roman" panose="02020603050405020304" pitchFamily="18" charset="0"/>
                <a:cs typeface="Times New Roman" panose="02020603050405020304" pitchFamily="18" charset="0"/>
              </a:rPr>
              <a:t> Language</a:t>
            </a:r>
            <a:r>
              <a:rPr lang="en-US" sz="2400" dirty="0">
                <a:latin typeface="Times New Roman" panose="02020603050405020304" pitchFamily="18" charset="0"/>
                <a:cs typeface="Times New Roman" panose="02020603050405020304" pitchFamily="18" charset="0"/>
              </a:rPr>
              <a:t>) and was designed and implemented at IBM Research as the interface for an experimental </a:t>
            </a:r>
            <a:r>
              <a:rPr lang="en-US" sz="2400" b="1" dirty="0">
                <a:latin typeface="Times New Roman" panose="02020603050405020304" pitchFamily="18" charset="0"/>
                <a:cs typeface="Times New Roman" panose="02020603050405020304" pitchFamily="18" charset="0"/>
              </a:rPr>
              <a:t>relational database system called SYSTEM R</a:t>
            </a:r>
          </a:p>
        </p:txBody>
      </p:sp>
    </p:spTree>
    <p:extLst>
      <p:ext uri="{BB962C8B-B14F-4D97-AF65-F5344CB8AC3E}">
        <p14:creationId xmlns:p14="http://schemas.microsoft.com/office/powerpoint/2010/main" val="238610030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79684" y="3817425"/>
            <a:ext cx="1379096" cy="307777"/>
          </a:xfrm>
          <a:prstGeom prst="rect">
            <a:avLst/>
          </a:prstGeom>
          <a:solidFill>
            <a:schemeClr val="bg2"/>
          </a:solidFill>
        </p:spPr>
        <p:txBody>
          <a:bodyPr wrap="square" rtlCol="0">
            <a:spAutoFit/>
          </a:bodyPr>
          <a:lstStyle/>
          <a:p>
            <a:r>
              <a:rPr lang="en-US" dirty="0">
                <a:solidFill>
                  <a:schemeClr val="bg1"/>
                </a:solidFill>
              </a:rPr>
              <a:t>Dept. of AIML</a:t>
            </a:r>
          </a:p>
        </p:txBody>
      </p:sp>
      <p:pic>
        <p:nvPicPr>
          <p:cNvPr id="5" name="Picture 4"/>
          <p:cNvPicPr>
            <a:picLocks noChangeAspect="1"/>
          </p:cNvPicPr>
          <p:nvPr/>
        </p:nvPicPr>
        <p:blipFill>
          <a:blip r:embed="rId2"/>
          <a:stretch>
            <a:fillRect/>
          </a:stretch>
        </p:blipFill>
        <p:spPr>
          <a:xfrm>
            <a:off x="3178695" y="3044387"/>
            <a:ext cx="8144834" cy="3393992"/>
          </a:xfrm>
          <a:prstGeom prst="rect">
            <a:avLst/>
          </a:prstGeom>
        </p:spPr>
      </p:pic>
      <p:pic>
        <p:nvPicPr>
          <p:cNvPr id="6" name="Picture 5"/>
          <p:cNvPicPr>
            <a:picLocks noChangeAspect="1"/>
          </p:cNvPicPr>
          <p:nvPr/>
        </p:nvPicPr>
        <p:blipFill>
          <a:blip r:embed="rId3"/>
          <a:stretch>
            <a:fillRect/>
          </a:stretch>
        </p:blipFill>
        <p:spPr>
          <a:xfrm>
            <a:off x="2519079" y="404437"/>
            <a:ext cx="8963025" cy="2189013"/>
          </a:xfrm>
          <a:prstGeom prst="rect">
            <a:avLst/>
          </a:prstGeom>
        </p:spPr>
      </p:pic>
    </p:spTree>
    <p:extLst>
      <p:ext uri="{BB962C8B-B14F-4D97-AF65-F5344CB8AC3E}">
        <p14:creationId xmlns:p14="http://schemas.microsoft.com/office/powerpoint/2010/main" val="233206485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79684" y="3817425"/>
            <a:ext cx="1379096" cy="307777"/>
          </a:xfrm>
          <a:prstGeom prst="rect">
            <a:avLst/>
          </a:prstGeom>
          <a:solidFill>
            <a:schemeClr val="bg2"/>
          </a:solidFill>
        </p:spPr>
        <p:txBody>
          <a:bodyPr wrap="square" rtlCol="0">
            <a:spAutoFit/>
          </a:bodyPr>
          <a:lstStyle/>
          <a:p>
            <a:r>
              <a:rPr lang="en-US" dirty="0">
                <a:solidFill>
                  <a:schemeClr val="bg1"/>
                </a:solidFill>
              </a:rPr>
              <a:t>Dept. of AIML</a:t>
            </a:r>
          </a:p>
        </p:txBody>
      </p:sp>
      <p:pic>
        <p:nvPicPr>
          <p:cNvPr id="2" name="Picture 1"/>
          <p:cNvPicPr>
            <a:picLocks noChangeAspect="1"/>
          </p:cNvPicPr>
          <p:nvPr/>
        </p:nvPicPr>
        <p:blipFill>
          <a:blip r:embed="rId2"/>
          <a:stretch>
            <a:fillRect/>
          </a:stretch>
        </p:blipFill>
        <p:spPr>
          <a:xfrm>
            <a:off x="2643709" y="1286071"/>
            <a:ext cx="8658225" cy="4486275"/>
          </a:xfrm>
          <a:prstGeom prst="rect">
            <a:avLst/>
          </a:prstGeom>
        </p:spPr>
      </p:pic>
      <p:pic>
        <p:nvPicPr>
          <p:cNvPr id="5" name="Picture 4"/>
          <p:cNvPicPr>
            <a:picLocks noChangeAspect="1"/>
          </p:cNvPicPr>
          <p:nvPr/>
        </p:nvPicPr>
        <p:blipFill>
          <a:blip r:embed="rId3"/>
          <a:stretch>
            <a:fillRect/>
          </a:stretch>
        </p:blipFill>
        <p:spPr>
          <a:xfrm>
            <a:off x="2643709" y="547362"/>
            <a:ext cx="8353425" cy="552450"/>
          </a:xfrm>
          <a:prstGeom prst="rect">
            <a:avLst/>
          </a:prstGeom>
        </p:spPr>
      </p:pic>
    </p:spTree>
    <p:extLst>
      <p:ext uri="{BB962C8B-B14F-4D97-AF65-F5344CB8AC3E}">
        <p14:creationId xmlns:p14="http://schemas.microsoft.com/office/powerpoint/2010/main" val="379857884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79684" y="3817425"/>
            <a:ext cx="1379096" cy="307777"/>
          </a:xfrm>
          <a:prstGeom prst="rect">
            <a:avLst/>
          </a:prstGeom>
          <a:solidFill>
            <a:schemeClr val="bg2"/>
          </a:solidFill>
        </p:spPr>
        <p:txBody>
          <a:bodyPr wrap="square" rtlCol="0">
            <a:spAutoFit/>
          </a:bodyPr>
          <a:lstStyle/>
          <a:p>
            <a:r>
              <a:rPr lang="en-US" dirty="0">
                <a:solidFill>
                  <a:schemeClr val="bg1"/>
                </a:solidFill>
              </a:rPr>
              <a:t>Dept. of AIML</a:t>
            </a:r>
          </a:p>
        </p:txBody>
      </p:sp>
      <p:pic>
        <p:nvPicPr>
          <p:cNvPr id="5" name="Picture 4"/>
          <p:cNvPicPr>
            <a:picLocks noChangeAspect="1"/>
          </p:cNvPicPr>
          <p:nvPr/>
        </p:nvPicPr>
        <p:blipFill>
          <a:blip r:embed="rId2"/>
          <a:stretch>
            <a:fillRect/>
          </a:stretch>
        </p:blipFill>
        <p:spPr>
          <a:xfrm>
            <a:off x="2643709" y="547362"/>
            <a:ext cx="8353425" cy="552450"/>
          </a:xfrm>
          <a:prstGeom prst="rect">
            <a:avLst/>
          </a:prstGeom>
        </p:spPr>
      </p:pic>
      <p:pic>
        <p:nvPicPr>
          <p:cNvPr id="3" name="Picture 2"/>
          <p:cNvPicPr>
            <a:picLocks noChangeAspect="1"/>
          </p:cNvPicPr>
          <p:nvPr/>
        </p:nvPicPr>
        <p:blipFill>
          <a:blip r:embed="rId3"/>
          <a:stretch>
            <a:fillRect/>
          </a:stretch>
        </p:blipFill>
        <p:spPr>
          <a:xfrm>
            <a:off x="2643709" y="1488771"/>
            <a:ext cx="8115300" cy="4381500"/>
          </a:xfrm>
          <a:prstGeom prst="rect">
            <a:avLst/>
          </a:prstGeom>
        </p:spPr>
      </p:pic>
    </p:spTree>
    <p:extLst>
      <p:ext uri="{BB962C8B-B14F-4D97-AF65-F5344CB8AC3E}">
        <p14:creationId xmlns:p14="http://schemas.microsoft.com/office/powerpoint/2010/main" val="157896818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79684" y="3817425"/>
            <a:ext cx="1379096" cy="307777"/>
          </a:xfrm>
          <a:prstGeom prst="rect">
            <a:avLst/>
          </a:prstGeom>
          <a:solidFill>
            <a:schemeClr val="bg2"/>
          </a:solidFill>
        </p:spPr>
        <p:txBody>
          <a:bodyPr wrap="square" rtlCol="0">
            <a:spAutoFit/>
          </a:bodyPr>
          <a:lstStyle/>
          <a:p>
            <a:r>
              <a:rPr lang="en-US" dirty="0">
                <a:solidFill>
                  <a:schemeClr val="bg1"/>
                </a:solidFill>
              </a:rPr>
              <a:t>Dept. of AIML</a:t>
            </a:r>
          </a:p>
        </p:txBody>
      </p:sp>
      <p:pic>
        <p:nvPicPr>
          <p:cNvPr id="3" name="Picture 2"/>
          <p:cNvPicPr>
            <a:picLocks noChangeAspect="1"/>
          </p:cNvPicPr>
          <p:nvPr/>
        </p:nvPicPr>
        <p:blipFill>
          <a:blip r:embed="rId2"/>
          <a:stretch>
            <a:fillRect/>
          </a:stretch>
        </p:blipFill>
        <p:spPr>
          <a:xfrm>
            <a:off x="2782214" y="912638"/>
            <a:ext cx="8782050" cy="4185455"/>
          </a:xfrm>
          <a:prstGeom prst="rect">
            <a:avLst/>
          </a:prstGeom>
        </p:spPr>
      </p:pic>
    </p:spTree>
    <p:extLst>
      <p:ext uri="{BB962C8B-B14F-4D97-AF65-F5344CB8AC3E}">
        <p14:creationId xmlns:p14="http://schemas.microsoft.com/office/powerpoint/2010/main" val="145430186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79684" y="3817425"/>
            <a:ext cx="1379096" cy="307777"/>
          </a:xfrm>
          <a:prstGeom prst="rect">
            <a:avLst/>
          </a:prstGeom>
          <a:solidFill>
            <a:schemeClr val="bg2"/>
          </a:solidFill>
        </p:spPr>
        <p:txBody>
          <a:bodyPr wrap="square" rtlCol="0">
            <a:spAutoFit/>
          </a:bodyPr>
          <a:lstStyle/>
          <a:p>
            <a:r>
              <a:rPr lang="en-US" dirty="0">
                <a:solidFill>
                  <a:schemeClr val="bg1"/>
                </a:solidFill>
              </a:rPr>
              <a:t>Dept. of AIML</a:t>
            </a:r>
          </a:p>
        </p:txBody>
      </p:sp>
      <p:pic>
        <p:nvPicPr>
          <p:cNvPr id="3" name="Picture 2"/>
          <p:cNvPicPr>
            <a:picLocks noChangeAspect="1"/>
          </p:cNvPicPr>
          <p:nvPr/>
        </p:nvPicPr>
        <p:blipFill>
          <a:blip r:embed="rId2"/>
          <a:stretch>
            <a:fillRect/>
          </a:stretch>
        </p:blipFill>
        <p:spPr>
          <a:xfrm>
            <a:off x="2744636" y="323914"/>
            <a:ext cx="8782050" cy="4185455"/>
          </a:xfrm>
          <a:prstGeom prst="rect">
            <a:avLst/>
          </a:prstGeom>
        </p:spPr>
      </p:pic>
      <p:pic>
        <p:nvPicPr>
          <p:cNvPr id="2" name="Picture 1"/>
          <p:cNvPicPr>
            <a:picLocks noChangeAspect="1"/>
          </p:cNvPicPr>
          <p:nvPr/>
        </p:nvPicPr>
        <p:blipFill>
          <a:blip r:embed="rId3"/>
          <a:stretch>
            <a:fillRect/>
          </a:stretch>
        </p:blipFill>
        <p:spPr>
          <a:xfrm>
            <a:off x="2830361" y="1062037"/>
            <a:ext cx="8610600" cy="4733925"/>
          </a:xfrm>
          <a:prstGeom prst="rect">
            <a:avLst/>
          </a:prstGeom>
        </p:spPr>
      </p:pic>
    </p:spTree>
    <p:extLst>
      <p:ext uri="{BB962C8B-B14F-4D97-AF65-F5344CB8AC3E}">
        <p14:creationId xmlns:p14="http://schemas.microsoft.com/office/powerpoint/2010/main" val="9613375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79684" y="3817425"/>
            <a:ext cx="1379096" cy="307777"/>
          </a:xfrm>
          <a:prstGeom prst="rect">
            <a:avLst/>
          </a:prstGeom>
          <a:solidFill>
            <a:schemeClr val="bg2"/>
          </a:solidFill>
        </p:spPr>
        <p:txBody>
          <a:bodyPr wrap="square" rtlCol="0">
            <a:spAutoFit/>
          </a:bodyPr>
          <a:lstStyle/>
          <a:p>
            <a:r>
              <a:rPr lang="en-US" dirty="0">
                <a:solidFill>
                  <a:schemeClr val="bg1"/>
                </a:solidFill>
              </a:rPr>
              <a:t>Dept. of AIML</a:t>
            </a:r>
          </a:p>
        </p:txBody>
      </p:sp>
      <p:pic>
        <p:nvPicPr>
          <p:cNvPr id="2" name="Picture 1"/>
          <p:cNvPicPr>
            <a:picLocks noChangeAspect="1"/>
          </p:cNvPicPr>
          <p:nvPr/>
        </p:nvPicPr>
        <p:blipFill>
          <a:blip r:embed="rId2"/>
          <a:stretch>
            <a:fillRect/>
          </a:stretch>
        </p:blipFill>
        <p:spPr>
          <a:xfrm>
            <a:off x="2724583" y="521278"/>
            <a:ext cx="9153525" cy="5067300"/>
          </a:xfrm>
          <a:prstGeom prst="rect">
            <a:avLst/>
          </a:prstGeom>
        </p:spPr>
      </p:pic>
    </p:spTree>
    <p:extLst>
      <p:ext uri="{BB962C8B-B14F-4D97-AF65-F5344CB8AC3E}">
        <p14:creationId xmlns:p14="http://schemas.microsoft.com/office/powerpoint/2010/main" val="3388742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79684" y="3817425"/>
            <a:ext cx="1379096" cy="307777"/>
          </a:xfrm>
          <a:prstGeom prst="rect">
            <a:avLst/>
          </a:prstGeom>
          <a:solidFill>
            <a:schemeClr val="bg2"/>
          </a:solidFill>
        </p:spPr>
        <p:txBody>
          <a:bodyPr wrap="square" rtlCol="0">
            <a:spAutoFit/>
          </a:bodyPr>
          <a:lstStyle/>
          <a:p>
            <a:r>
              <a:rPr lang="en-US" dirty="0">
                <a:solidFill>
                  <a:schemeClr val="bg1"/>
                </a:solidFill>
              </a:rPr>
              <a:t>Dept. of AIML</a:t>
            </a:r>
          </a:p>
        </p:txBody>
      </p:sp>
      <p:pic>
        <p:nvPicPr>
          <p:cNvPr id="2" name="Picture 1"/>
          <p:cNvPicPr>
            <a:picLocks noChangeAspect="1"/>
          </p:cNvPicPr>
          <p:nvPr/>
        </p:nvPicPr>
        <p:blipFill>
          <a:blip r:embed="rId3"/>
          <a:stretch>
            <a:fillRect/>
          </a:stretch>
        </p:blipFill>
        <p:spPr>
          <a:xfrm>
            <a:off x="2514598" y="4106694"/>
            <a:ext cx="5426903" cy="2692534"/>
          </a:xfrm>
          <a:prstGeom prst="rect">
            <a:avLst/>
          </a:prstGeom>
        </p:spPr>
      </p:pic>
      <p:pic>
        <p:nvPicPr>
          <p:cNvPr id="5" name="Picture 4"/>
          <p:cNvPicPr>
            <a:picLocks noChangeAspect="1"/>
          </p:cNvPicPr>
          <p:nvPr/>
        </p:nvPicPr>
        <p:blipFill>
          <a:blip r:embed="rId4"/>
          <a:stretch>
            <a:fillRect/>
          </a:stretch>
        </p:blipFill>
        <p:spPr>
          <a:xfrm>
            <a:off x="7941501" y="4343298"/>
            <a:ext cx="4048125" cy="2455930"/>
          </a:xfrm>
          <a:prstGeom prst="rect">
            <a:avLst/>
          </a:prstGeom>
        </p:spPr>
      </p:pic>
      <p:pic>
        <p:nvPicPr>
          <p:cNvPr id="6" name="Picture 5"/>
          <p:cNvPicPr>
            <a:picLocks noChangeAspect="1"/>
          </p:cNvPicPr>
          <p:nvPr/>
        </p:nvPicPr>
        <p:blipFill>
          <a:blip r:embed="rId5"/>
          <a:stretch>
            <a:fillRect/>
          </a:stretch>
        </p:blipFill>
        <p:spPr>
          <a:xfrm>
            <a:off x="2514598" y="964900"/>
            <a:ext cx="7886700" cy="3160302"/>
          </a:xfrm>
          <a:prstGeom prst="rect">
            <a:avLst/>
          </a:prstGeom>
        </p:spPr>
      </p:pic>
      <p:pic>
        <p:nvPicPr>
          <p:cNvPr id="7" name="Picture 6"/>
          <p:cNvPicPr>
            <a:picLocks noChangeAspect="1"/>
          </p:cNvPicPr>
          <p:nvPr/>
        </p:nvPicPr>
        <p:blipFill>
          <a:blip r:embed="rId6"/>
          <a:stretch>
            <a:fillRect/>
          </a:stretch>
        </p:blipFill>
        <p:spPr>
          <a:xfrm>
            <a:off x="2514598" y="170247"/>
            <a:ext cx="8162925" cy="685605"/>
          </a:xfrm>
          <a:prstGeom prst="rect">
            <a:avLst/>
          </a:prstGeom>
        </p:spPr>
      </p:pic>
    </p:spTree>
    <p:extLst>
      <p:ext uri="{BB962C8B-B14F-4D97-AF65-F5344CB8AC3E}">
        <p14:creationId xmlns:p14="http://schemas.microsoft.com/office/powerpoint/2010/main" val="119235442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79684" y="3817425"/>
            <a:ext cx="1379096" cy="307777"/>
          </a:xfrm>
          <a:prstGeom prst="rect">
            <a:avLst/>
          </a:prstGeom>
          <a:solidFill>
            <a:schemeClr val="bg2"/>
          </a:solidFill>
        </p:spPr>
        <p:txBody>
          <a:bodyPr wrap="square" rtlCol="0">
            <a:spAutoFit/>
          </a:bodyPr>
          <a:lstStyle/>
          <a:p>
            <a:r>
              <a:rPr lang="en-US" dirty="0">
                <a:solidFill>
                  <a:schemeClr val="bg1"/>
                </a:solidFill>
              </a:rPr>
              <a:t>Dept. of AIML</a:t>
            </a:r>
          </a:p>
        </p:txBody>
      </p:sp>
      <p:pic>
        <p:nvPicPr>
          <p:cNvPr id="7" name="Picture 6"/>
          <p:cNvPicPr>
            <a:picLocks noChangeAspect="1"/>
          </p:cNvPicPr>
          <p:nvPr/>
        </p:nvPicPr>
        <p:blipFill>
          <a:blip r:embed="rId3"/>
          <a:stretch>
            <a:fillRect/>
          </a:stretch>
        </p:blipFill>
        <p:spPr>
          <a:xfrm>
            <a:off x="2632096" y="538619"/>
            <a:ext cx="9405416" cy="5280634"/>
          </a:xfrm>
          <a:prstGeom prst="rect">
            <a:avLst/>
          </a:prstGeom>
        </p:spPr>
      </p:pic>
      <p:sp>
        <p:nvSpPr>
          <p:cNvPr id="8" name="TextBox 7"/>
          <p:cNvSpPr txBox="1"/>
          <p:nvPr/>
        </p:nvSpPr>
        <p:spPr>
          <a:xfrm>
            <a:off x="10231220" y="5511476"/>
            <a:ext cx="1806292" cy="307777"/>
          </a:xfrm>
          <a:prstGeom prst="rect">
            <a:avLst/>
          </a:prstGeom>
          <a:solidFill>
            <a:srgbClr val="FFCCCC"/>
          </a:solidFill>
        </p:spPr>
        <p:txBody>
          <a:bodyPr wrap="square" rtlCol="0">
            <a:spAutoFit/>
          </a:bodyPr>
          <a:lstStyle/>
          <a:p>
            <a:endParaRPr lang="en-US" dirty="0">
              <a:solidFill>
                <a:schemeClr val="accent2">
                  <a:lumMod val="40000"/>
                  <a:lumOff val="60000"/>
                </a:schemeClr>
              </a:solidFill>
            </a:endParaRPr>
          </a:p>
        </p:txBody>
      </p:sp>
    </p:spTree>
    <p:extLst>
      <p:ext uri="{BB962C8B-B14F-4D97-AF65-F5344CB8AC3E}">
        <p14:creationId xmlns:p14="http://schemas.microsoft.com/office/powerpoint/2010/main" val="47932788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79684" y="3817425"/>
            <a:ext cx="1379096" cy="307777"/>
          </a:xfrm>
          <a:prstGeom prst="rect">
            <a:avLst/>
          </a:prstGeom>
          <a:solidFill>
            <a:schemeClr val="bg2"/>
          </a:solidFill>
        </p:spPr>
        <p:txBody>
          <a:bodyPr wrap="square" rtlCol="0">
            <a:spAutoFit/>
          </a:bodyPr>
          <a:lstStyle/>
          <a:p>
            <a:r>
              <a:rPr lang="en-US" dirty="0">
                <a:solidFill>
                  <a:schemeClr val="bg1"/>
                </a:solidFill>
              </a:rPr>
              <a:t>Dept. of AIML</a:t>
            </a:r>
          </a:p>
        </p:txBody>
      </p:sp>
      <p:pic>
        <p:nvPicPr>
          <p:cNvPr id="3" name="Picture 2"/>
          <p:cNvPicPr>
            <a:picLocks noChangeAspect="1"/>
          </p:cNvPicPr>
          <p:nvPr/>
        </p:nvPicPr>
        <p:blipFill>
          <a:blip r:embed="rId2"/>
          <a:stretch>
            <a:fillRect/>
          </a:stretch>
        </p:blipFill>
        <p:spPr>
          <a:xfrm>
            <a:off x="2680896" y="1208435"/>
            <a:ext cx="8258175" cy="4391025"/>
          </a:xfrm>
          <a:prstGeom prst="rect">
            <a:avLst/>
          </a:prstGeom>
        </p:spPr>
      </p:pic>
    </p:spTree>
    <p:extLst>
      <p:ext uri="{BB962C8B-B14F-4D97-AF65-F5344CB8AC3E}">
        <p14:creationId xmlns:p14="http://schemas.microsoft.com/office/powerpoint/2010/main" val="76838654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79684" y="3817425"/>
            <a:ext cx="1379096" cy="307777"/>
          </a:xfrm>
          <a:prstGeom prst="rect">
            <a:avLst/>
          </a:prstGeom>
          <a:solidFill>
            <a:schemeClr val="bg2"/>
          </a:solidFill>
        </p:spPr>
        <p:txBody>
          <a:bodyPr wrap="square" rtlCol="0">
            <a:spAutoFit/>
          </a:bodyPr>
          <a:lstStyle/>
          <a:p>
            <a:r>
              <a:rPr lang="en-US" dirty="0">
                <a:solidFill>
                  <a:schemeClr val="bg1"/>
                </a:solidFill>
              </a:rPr>
              <a:t>Dept. of AIML</a:t>
            </a:r>
          </a:p>
        </p:txBody>
      </p:sp>
      <p:pic>
        <p:nvPicPr>
          <p:cNvPr id="5" name="Picture 4"/>
          <p:cNvPicPr>
            <a:picLocks noChangeAspect="1"/>
          </p:cNvPicPr>
          <p:nvPr/>
        </p:nvPicPr>
        <p:blipFill>
          <a:blip r:embed="rId3"/>
          <a:stretch>
            <a:fillRect/>
          </a:stretch>
        </p:blipFill>
        <p:spPr>
          <a:xfrm>
            <a:off x="1984201" y="0"/>
            <a:ext cx="10182747" cy="3438525"/>
          </a:xfrm>
          <a:prstGeom prst="rect">
            <a:avLst/>
          </a:prstGeom>
        </p:spPr>
      </p:pic>
      <p:pic>
        <p:nvPicPr>
          <p:cNvPr id="6" name="Picture 5"/>
          <p:cNvPicPr>
            <a:picLocks noChangeAspect="1"/>
          </p:cNvPicPr>
          <p:nvPr/>
        </p:nvPicPr>
        <p:blipFill>
          <a:blip r:embed="rId4"/>
          <a:stretch>
            <a:fillRect/>
          </a:stretch>
        </p:blipFill>
        <p:spPr>
          <a:xfrm>
            <a:off x="1984201" y="3438525"/>
            <a:ext cx="10182747" cy="3419475"/>
          </a:xfrm>
          <a:prstGeom prst="rect">
            <a:avLst/>
          </a:prstGeom>
        </p:spPr>
      </p:pic>
    </p:spTree>
    <p:extLst>
      <p:ext uri="{BB962C8B-B14F-4D97-AF65-F5344CB8AC3E}">
        <p14:creationId xmlns:p14="http://schemas.microsoft.com/office/powerpoint/2010/main" val="358801511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79684" y="3817425"/>
            <a:ext cx="1379096" cy="307777"/>
          </a:xfrm>
          <a:prstGeom prst="rect">
            <a:avLst/>
          </a:prstGeom>
          <a:solidFill>
            <a:schemeClr val="bg2"/>
          </a:solidFill>
        </p:spPr>
        <p:txBody>
          <a:bodyPr wrap="square" rtlCol="0">
            <a:spAutoFit/>
          </a:bodyPr>
          <a:lstStyle/>
          <a:p>
            <a:r>
              <a:rPr lang="en-US" dirty="0">
                <a:solidFill>
                  <a:schemeClr val="bg1"/>
                </a:solidFill>
              </a:rPr>
              <a:t>Dept. of AIML</a:t>
            </a:r>
          </a:p>
        </p:txBody>
      </p:sp>
      <p:pic>
        <p:nvPicPr>
          <p:cNvPr id="2" name="Picture 1"/>
          <p:cNvPicPr>
            <a:picLocks noChangeAspect="1"/>
          </p:cNvPicPr>
          <p:nvPr/>
        </p:nvPicPr>
        <p:blipFill>
          <a:blip r:embed="rId2"/>
          <a:stretch>
            <a:fillRect/>
          </a:stretch>
        </p:blipFill>
        <p:spPr>
          <a:xfrm>
            <a:off x="2559746" y="373105"/>
            <a:ext cx="8801100" cy="4733925"/>
          </a:xfrm>
          <a:prstGeom prst="rect">
            <a:avLst/>
          </a:prstGeom>
        </p:spPr>
      </p:pic>
      <p:pic>
        <p:nvPicPr>
          <p:cNvPr id="5" name="Picture 4"/>
          <p:cNvPicPr>
            <a:picLocks noChangeAspect="1"/>
          </p:cNvPicPr>
          <p:nvPr/>
        </p:nvPicPr>
        <p:blipFill>
          <a:blip r:embed="rId3"/>
          <a:stretch>
            <a:fillRect/>
          </a:stretch>
        </p:blipFill>
        <p:spPr>
          <a:xfrm>
            <a:off x="3823962" y="5272152"/>
            <a:ext cx="6648450" cy="647700"/>
          </a:xfrm>
          <a:prstGeom prst="rect">
            <a:avLst/>
          </a:prstGeom>
        </p:spPr>
      </p:pic>
    </p:spTree>
    <p:extLst>
      <p:ext uri="{BB962C8B-B14F-4D97-AF65-F5344CB8AC3E}">
        <p14:creationId xmlns:p14="http://schemas.microsoft.com/office/powerpoint/2010/main" val="4454054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79684" y="3817425"/>
            <a:ext cx="1379096" cy="307777"/>
          </a:xfrm>
          <a:prstGeom prst="rect">
            <a:avLst/>
          </a:prstGeom>
          <a:solidFill>
            <a:schemeClr val="bg2"/>
          </a:solidFill>
        </p:spPr>
        <p:txBody>
          <a:bodyPr wrap="square" rtlCol="0">
            <a:spAutoFit/>
          </a:bodyPr>
          <a:lstStyle/>
          <a:p>
            <a:r>
              <a:rPr lang="en-US" dirty="0">
                <a:solidFill>
                  <a:schemeClr val="bg1"/>
                </a:solidFill>
              </a:rPr>
              <a:t>Dept. of AIML</a:t>
            </a:r>
          </a:p>
        </p:txBody>
      </p:sp>
      <p:pic>
        <p:nvPicPr>
          <p:cNvPr id="2" name="Picture 1"/>
          <p:cNvPicPr>
            <a:picLocks noChangeAspect="1"/>
          </p:cNvPicPr>
          <p:nvPr/>
        </p:nvPicPr>
        <p:blipFill>
          <a:blip r:embed="rId3"/>
          <a:stretch>
            <a:fillRect/>
          </a:stretch>
        </p:blipFill>
        <p:spPr>
          <a:xfrm>
            <a:off x="2584145" y="1302446"/>
            <a:ext cx="9353550" cy="4152900"/>
          </a:xfrm>
          <a:prstGeom prst="rect">
            <a:avLst/>
          </a:prstGeom>
        </p:spPr>
      </p:pic>
    </p:spTree>
    <p:extLst>
      <p:ext uri="{BB962C8B-B14F-4D97-AF65-F5344CB8AC3E}">
        <p14:creationId xmlns:p14="http://schemas.microsoft.com/office/powerpoint/2010/main" val="203490054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79684" y="3817425"/>
            <a:ext cx="1379096" cy="307777"/>
          </a:xfrm>
          <a:prstGeom prst="rect">
            <a:avLst/>
          </a:prstGeom>
          <a:solidFill>
            <a:schemeClr val="bg2"/>
          </a:solidFill>
        </p:spPr>
        <p:txBody>
          <a:bodyPr wrap="square" rtlCol="0">
            <a:spAutoFit/>
          </a:bodyPr>
          <a:lstStyle/>
          <a:p>
            <a:r>
              <a:rPr lang="en-US" dirty="0">
                <a:solidFill>
                  <a:schemeClr val="bg1"/>
                </a:solidFill>
              </a:rPr>
              <a:t>Dept. of AIML</a:t>
            </a:r>
          </a:p>
        </p:txBody>
      </p:sp>
      <p:pic>
        <p:nvPicPr>
          <p:cNvPr id="3" name="Picture 2"/>
          <p:cNvPicPr>
            <a:picLocks noChangeAspect="1"/>
          </p:cNvPicPr>
          <p:nvPr/>
        </p:nvPicPr>
        <p:blipFill>
          <a:blip r:embed="rId2"/>
          <a:stretch>
            <a:fillRect/>
          </a:stretch>
        </p:blipFill>
        <p:spPr>
          <a:xfrm>
            <a:off x="2747571" y="1650304"/>
            <a:ext cx="8124825" cy="3657600"/>
          </a:xfrm>
          <a:prstGeom prst="rect">
            <a:avLst/>
          </a:prstGeom>
        </p:spPr>
      </p:pic>
    </p:spTree>
    <p:extLst>
      <p:ext uri="{BB962C8B-B14F-4D97-AF65-F5344CB8AC3E}">
        <p14:creationId xmlns:p14="http://schemas.microsoft.com/office/powerpoint/2010/main" val="32091633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79684" y="3817425"/>
            <a:ext cx="1379096" cy="307777"/>
          </a:xfrm>
          <a:prstGeom prst="rect">
            <a:avLst/>
          </a:prstGeom>
          <a:solidFill>
            <a:schemeClr val="bg2"/>
          </a:solidFill>
        </p:spPr>
        <p:txBody>
          <a:bodyPr wrap="square" rtlCol="0">
            <a:spAutoFit/>
          </a:bodyPr>
          <a:lstStyle/>
          <a:p>
            <a:r>
              <a:rPr lang="en-US" dirty="0">
                <a:solidFill>
                  <a:schemeClr val="bg1"/>
                </a:solidFill>
              </a:rPr>
              <a:t>Dept. of AIML</a:t>
            </a:r>
          </a:p>
        </p:txBody>
      </p:sp>
      <p:pic>
        <p:nvPicPr>
          <p:cNvPr id="2" name="Picture 1"/>
          <p:cNvPicPr>
            <a:picLocks noChangeAspect="1"/>
          </p:cNvPicPr>
          <p:nvPr/>
        </p:nvPicPr>
        <p:blipFill>
          <a:blip r:embed="rId2"/>
          <a:stretch>
            <a:fillRect/>
          </a:stretch>
        </p:blipFill>
        <p:spPr>
          <a:xfrm>
            <a:off x="2607045" y="934494"/>
            <a:ext cx="8982075" cy="4838700"/>
          </a:xfrm>
          <a:prstGeom prst="rect">
            <a:avLst/>
          </a:prstGeom>
        </p:spPr>
      </p:pic>
    </p:spTree>
    <p:extLst>
      <p:ext uri="{BB962C8B-B14F-4D97-AF65-F5344CB8AC3E}">
        <p14:creationId xmlns:p14="http://schemas.microsoft.com/office/powerpoint/2010/main" val="146443673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79684" y="3817425"/>
            <a:ext cx="1379096" cy="307777"/>
          </a:xfrm>
          <a:prstGeom prst="rect">
            <a:avLst/>
          </a:prstGeom>
          <a:solidFill>
            <a:schemeClr val="bg2"/>
          </a:solidFill>
        </p:spPr>
        <p:txBody>
          <a:bodyPr wrap="square" rtlCol="0">
            <a:spAutoFit/>
          </a:bodyPr>
          <a:lstStyle/>
          <a:p>
            <a:r>
              <a:rPr lang="en-US" dirty="0">
                <a:solidFill>
                  <a:schemeClr val="bg1"/>
                </a:solidFill>
              </a:rPr>
              <a:t>Dept. of AIML</a:t>
            </a:r>
          </a:p>
        </p:txBody>
      </p:sp>
      <p:pic>
        <p:nvPicPr>
          <p:cNvPr id="3" name="Picture 2"/>
          <p:cNvPicPr>
            <a:picLocks noChangeAspect="1"/>
          </p:cNvPicPr>
          <p:nvPr/>
        </p:nvPicPr>
        <p:blipFill>
          <a:blip r:embed="rId3"/>
          <a:stretch>
            <a:fillRect/>
          </a:stretch>
        </p:blipFill>
        <p:spPr>
          <a:xfrm>
            <a:off x="2868069" y="1102070"/>
            <a:ext cx="8142310" cy="2869243"/>
          </a:xfrm>
          <a:prstGeom prst="rect">
            <a:avLst/>
          </a:prstGeom>
        </p:spPr>
      </p:pic>
      <p:sp>
        <p:nvSpPr>
          <p:cNvPr id="2" name="TextBox 1"/>
          <p:cNvSpPr txBox="1"/>
          <p:nvPr/>
        </p:nvSpPr>
        <p:spPr>
          <a:xfrm>
            <a:off x="2868069" y="2091847"/>
            <a:ext cx="8493038" cy="3416320"/>
          </a:xfrm>
          <a:prstGeom prst="rect">
            <a:avLst/>
          </a:prstGeom>
          <a:solidFill>
            <a:schemeClr val="bg1"/>
          </a:solidFill>
        </p:spPr>
        <p:txBody>
          <a:bodyPr wrap="square" rtlCol="0">
            <a:spAutoFit/>
          </a:bodyPr>
          <a:lstStyle/>
          <a:p>
            <a:endParaRPr lang="en-US" sz="24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Specifying Attribute Constraints and Attribute Defaults</a:t>
            </a:r>
          </a:p>
          <a:p>
            <a:pPr marL="342900" lvl="2" indent="-342900">
              <a:buFont typeface="Wingdings" panose="05000000000000000000" pitchFamily="2" charset="2"/>
              <a:buChar char="§"/>
            </a:pPr>
            <a:r>
              <a:rPr lang="en-US" sz="2400" b="1" dirty="0">
                <a:solidFill>
                  <a:srgbClr val="C00000"/>
                </a:solidFill>
                <a:latin typeface="Times New Roman" panose="02020603050405020304" pitchFamily="18" charset="0"/>
                <a:cs typeface="Times New Roman" panose="02020603050405020304" pitchFamily="18" charset="0"/>
              </a:rPr>
              <a:t>NOT NULL, DEFAULT, UNIQUE</a:t>
            </a:r>
          </a:p>
          <a:p>
            <a:pPr marL="342900" indent="-342900">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Specifying Key and Referential Integrity Constraints</a:t>
            </a:r>
          </a:p>
          <a:p>
            <a:pPr marL="342900" lvl="1" indent="-342900">
              <a:buFont typeface="Wingdings" panose="05000000000000000000" pitchFamily="2" charset="2"/>
              <a:buChar char="§"/>
            </a:pPr>
            <a:r>
              <a:rPr lang="en-US" sz="2400" b="1" dirty="0">
                <a:solidFill>
                  <a:srgbClr val="C00000"/>
                </a:solidFill>
                <a:latin typeface="Times New Roman" panose="02020603050405020304" pitchFamily="18" charset="0"/>
                <a:cs typeface="Times New Roman" panose="02020603050405020304" pitchFamily="18" charset="0"/>
              </a:rPr>
              <a:t>PRIMARY KEY&lt; FOREIGN KEY</a:t>
            </a:r>
          </a:p>
          <a:p>
            <a:pPr marL="342900" indent="-342900">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Specifying Constraints on Tuples Using CHECK</a:t>
            </a:r>
          </a:p>
          <a:p>
            <a:pPr marL="342900" indent="-342900">
              <a:buFont typeface="Wingdings" panose="05000000000000000000" pitchFamily="2" charset="2"/>
              <a:buChar char="§"/>
            </a:pPr>
            <a:r>
              <a:rPr lang="en-US" sz="2400" b="1" dirty="0">
                <a:solidFill>
                  <a:srgbClr val="C00000"/>
                </a:solidFill>
                <a:latin typeface="Times New Roman" panose="02020603050405020304" pitchFamily="18" charset="0"/>
                <a:cs typeface="Times New Roman" panose="02020603050405020304" pitchFamily="18" charset="0"/>
              </a:rPr>
              <a:t>CHECK </a:t>
            </a:r>
          </a:p>
          <a:p>
            <a:pPr marL="342900" indent="-342900">
              <a:buFont typeface="Wingdings" panose="05000000000000000000" pitchFamily="2" charset="2"/>
              <a:buChar char="§"/>
            </a:pPr>
            <a:endParaRPr lang="en-US" sz="24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
            </a:pP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5555308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79684" y="3817425"/>
            <a:ext cx="1379096" cy="307777"/>
          </a:xfrm>
          <a:prstGeom prst="rect">
            <a:avLst/>
          </a:prstGeom>
          <a:solidFill>
            <a:schemeClr val="bg2"/>
          </a:solidFill>
        </p:spPr>
        <p:txBody>
          <a:bodyPr wrap="square" rtlCol="0">
            <a:spAutoFit/>
          </a:bodyPr>
          <a:lstStyle/>
          <a:p>
            <a:r>
              <a:rPr lang="en-US" dirty="0">
                <a:solidFill>
                  <a:schemeClr val="bg1"/>
                </a:solidFill>
              </a:rPr>
              <a:t>Dept. of AIML</a:t>
            </a:r>
          </a:p>
        </p:txBody>
      </p:sp>
      <p:pic>
        <p:nvPicPr>
          <p:cNvPr id="2" name="Picture 1"/>
          <p:cNvPicPr>
            <a:picLocks noChangeAspect="1"/>
          </p:cNvPicPr>
          <p:nvPr/>
        </p:nvPicPr>
        <p:blipFill>
          <a:blip r:embed="rId2"/>
          <a:stretch>
            <a:fillRect/>
          </a:stretch>
        </p:blipFill>
        <p:spPr>
          <a:xfrm>
            <a:off x="2574036" y="296037"/>
            <a:ext cx="9081516" cy="3337180"/>
          </a:xfrm>
          <a:prstGeom prst="rect">
            <a:avLst/>
          </a:prstGeom>
        </p:spPr>
      </p:pic>
      <p:pic>
        <p:nvPicPr>
          <p:cNvPr id="7" name="Picture 6"/>
          <p:cNvPicPr>
            <a:picLocks noChangeAspect="1"/>
          </p:cNvPicPr>
          <p:nvPr/>
        </p:nvPicPr>
        <p:blipFill>
          <a:blip r:embed="rId3"/>
          <a:stretch>
            <a:fillRect/>
          </a:stretch>
        </p:blipFill>
        <p:spPr>
          <a:xfrm>
            <a:off x="2683764" y="3817425"/>
            <a:ext cx="3692652" cy="2584704"/>
          </a:xfrm>
          <a:prstGeom prst="rect">
            <a:avLst/>
          </a:prstGeom>
        </p:spPr>
      </p:pic>
    </p:spTree>
    <p:extLst>
      <p:ext uri="{BB962C8B-B14F-4D97-AF65-F5344CB8AC3E}">
        <p14:creationId xmlns:p14="http://schemas.microsoft.com/office/powerpoint/2010/main" val="1222156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79684" y="3817425"/>
            <a:ext cx="1379096" cy="307777"/>
          </a:xfrm>
          <a:prstGeom prst="rect">
            <a:avLst/>
          </a:prstGeom>
          <a:solidFill>
            <a:schemeClr val="bg2"/>
          </a:solidFill>
        </p:spPr>
        <p:txBody>
          <a:bodyPr wrap="square" rtlCol="0">
            <a:spAutoFit/>
          </a:bodyPr>
          <a:lstStyle/>
          <a:p>
            <a:r>
              <a:rPr lang="en-US" dirty="0">
                <a:solidFill>
                  <a:schemeClr val="bg1"/>
                </a:solidFill>
              </a:rPr>
              <a:t>Dept. of AIML</a:t>
            </a:r>
          </a:p>
        </p:txBody>
      </p:sp>
      <p:pic>
        <p:nvPicPr>
          <p:cNvPr id="3" name="Picture 2"/>
          <p:cNvPicPr>
            <a:picLocks noChangeAspect="1"/>
          </p:cNvPicPr>
          <p:nvPr/>
        </p:nvPicPr>
        <p:blipFill>
          <a:blip r:embed="rId2"/>
          <a:stretch>
            <a:fillRect/>
          </a:stretch>
        </p:blipFill>
        <p:spPr>
          <a:xfrm>
            <a:off x="2831090" y="826077"/>
            <a:ext cx="8982075" cy="4457700"/>
          </a:xfrm>
          <a:prstGeom prst="rect">
            <a:avLst/>
          </a:prstGeom>
        </p:spPr>
      </p:pic>
    </p:spTree>
    <p:extLst>
      <p:ext uri="{BB962C8B-B14F-4D97-AF65-F5344CB8AC3E}">
        <p14:creationId xmlns:p14="http://schemas.microsoft.com/office/powerpoint/2010/main" val="72714680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79684" y="3817425"/>
            <a:ext cx="1379096" cy="307777"/>
          </a:xfrm>
          <a:prstGeom prst="rect">
            <a:avLst/>
          </a:prstGeom>
          <a:solidFill>
            <a:schemeClr val="bg2"/>
          </a:solidFill>
        </p:spPr>
        <p:txBody>
          <a:bodyPr wrap="square" rtlCol="0">
            <a:spAutoFit/>
          </a:bodyPr>
          <a:lstStyle/>
          <a:p>
            <a:r>
              <a:rPr lang="en-US" dirty="0">
                <a:solidFill>
                  <a:schemeClr val="bg1"/>
                </a:solidFill>
              </a:rPr>
              <a:t>Dept. of AIML</a:t>
            </a:r>
          </a:p>
        </p:txBody>
      </p:sp>
      <p:pic>
        <p:nvPicPr>
          <p:cNvPr id="5" name="Picture 4"/>
          <p:cNvPicPr>
            <a:picLocks noChangeAspect="1"/>
          </p:cNvPicPr>
          <p:nvPr/>
        </p:nvPicPr>
        <p:blipFill>
          <a:blip r:embed="rId3"/>
          <a:stretch>
            <a:fillRect/>
          </a:stretch>
        </p:blipFill>
        <p:spPr>
          <a:xfrm>
            <a:off x="2559455" y="1038846"/>
            <a:ext cx="9507284" cy="4096825"/>
          </a:xfrm>
          <a:prstGeom prst="rect">
            <a:avLst/>
          </a:prstGeom>
        </p:spPr>
      </p:pic>
    </p:spTree>
    <p:extLst>
      <p:ext uri="{BB962C8B-B14F-4D97-AF65-F5344CB8AC3E}">
        <p14:creationId xmlns:p14="http://schemas.microsoft.com/office/powerpoint/2010/main" val="15559975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79684" y="3817425"/>
            <a:ext cx="1379096" cy="307777"/>
          </a:xfrm>
          <a:prstGeom prst="rect">
            <a:avLst/>
          </a:prstGeom>
          <a:solidFill>
            <a:schemeClr val="bg2"/>
          </a:solidFill>
        </p:spPr>
        <p:txBody>
          <a:bodyPr wrap="square" rtlCol="0">
            <a:spAutoFit/>
          </a:bodyPr>
          <a:lstStyle/>
          <a:p>
            <a:r>
              <a:rPr lang="en-US" dirty="0">
                <a:solidFill>
                  <a:schemeClr val="bg1"/>
                </a:solidFill>
              </a:rPr>
              <a:t>Dept. of AIML</a:t>
            </a:r>
          </a:p>
        </p:txBody>
      </p:sp>
      <p:pic>
        <p:nvPicPr>
          <p:cNvPr id="8" name="Picture 7"/>
          <p:cNvPicPr>
            <a:picLocks noChangeAspect="1"/>
          </p:cNvPicPr>
          <p:nvPr/>
        </p:nvPicPr>
        <p:blipFill>
          <a:blip r:embed="rId3"/>
          <a:stretch>
            <a:fillRect/>
          </a:stretch>
        </p:blipFill>
        <p:spPr>
          <a:xfrm>
            <a:off x="2542934" y="258372"/>
            <a:ext cx="9331739" cy="3850165"/>
          </a:xfrm>
          <a:prstGeom prst="rect">
            <a:avLst/>
          </a:prstGeom>
        </p:spPr>
      </p:pic>
      <p:pic>
        <p:nvPicPr>
          <p:cNvPr id="10" name="Picture 9"/>
          <p:cNvPicPr>
            <a:picLocks noChangeAspect="1"/>
          </p:cNvPicPr>
          <p:nvPr/>
        </p:nvPicPr>
        <p:blipFill>
          <a:blip r:embed="rId4"/>
          <a:stretch>
            <a:fillRect/>
          </a:stretch>
        </p:blipFill>
        <p:spPr>
          <a:xfrm>
            <a:off x="2791443" y="4108537"/>
            <a:ext cx="8669251" cy="1276350"/>
          </a:xfrm>
          <a:prstGeom prst="rect">
            <a:avLst/>
          </a:prstGeom>
        </p:spPr>
      </p:pic>
      <p:pic>
        <p:nvPicPr>
          <p:cNvPr id="11" name="Picture 10"/>
          <p:cNvPicPr>
            <a:picLocks noChangeAspect="1"/>
          </p:cNvPicPr>
          <p:nvPr/>
        </p:nvPicPr>
        <p:blipFill>
          <a:blip r:embed="rId4"/>
          <a:stretch>
            <a:fillRect/>
          </a:stretch>
        </p:blipFill>
        <p:spPr>
          <a:xfrm>
            <a:off x="2779538" y="5384887"/>
            <a:ext cx="8669251" cy="1276350"/>
          </a:xfrm>
          <a:prstGeom prst="rect">
            <a:avLst/>
          </a:prstGeom>
        </p:spPr>
      </p:pic>
      <p:sp>
        <p:nvSpPr>
          <p:cNvPr id="12" name="TextBox 11"/>
          <p:cNvSpPr txBox="1"/>
          <p:nvPr/>
        </p:nvSpPr>
        <p:spPr>
          <a:xfrm>
            <a:off x="5160723" y="6075123"/>
            <a:ext cx="851770" cy="400110"/>
          </a:xfrm>
          <a:prstGeom prst="rect">
            <a:avLst/>
          </a:prstGeom>
          <a:solidFill>
            <a:schemeClr val="bg1">
              <a:lumMod val="95000"/>
            </a:schemeClr>
          </a:solidFill>
        </p:spPr>
        <p:txBody>
          <a:bodyPr wrap="square" rtlCol="0">
            <a:spAutoFit/>
          </a:bodyPr>
          <a:lstStyle/>
          <a:p>
            <a:r>
              <a:rPr lang="en-US" sz="2000" b="1" dirty="0">
                <a:solidFill>
                  <a:srgbClr val="B746D2"/>
                </a:solidFill>
                <a:latin typeface="Cambria" panose="02040503050406030204" pitchFamily="18" charset="0"/>
                <a:ea typeface="Cambria" panose="02040503050406030204" pitchFamily="18" charset="0"/>
              </a:rPr>
              <a:t>NULL</a:t>
            </a:r>
          </a:p>
        </p:txBody>
      </p:sp>
    </p:spTree>
    <p:extLst>
      <p:ext uri="{BB962C8B-B14F-4D97-AF65-F5344CB8AC3E}">
        <p14:creationId xmlns:p14="http://schemas.microsoft.com/office/powerpoint/2010/main" val="278109893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79684" y="3817425"/>
            <a:ext cx="1379096" cy="307777"/>
          </a:xfrm>
          <a:prstGeom prst="rect">
            <a:avLst/>
          </a:prstGeom>
          <a:solidFill>
            <a:schemeClr val="bg2"/>
          </a:solidFill>
        </p:spPr>
        <p:txBody>
          <a:bodyPr wrap="square" rtlCol="0">
            <a:spAutoFit/>
          </a:bodyPr>
          <a:lstStyle/>
          <a:p>
            <a:r>
              <a:rPr lang="en-US" dirty="0">
                <a:solidFill>
                  <a:schemeClr val="bg1"/>
                </a:solidFill>
              </a:rPr>
              <a:t>Dept. of AIML</a:t>
            </a:r>
          </a:p>
        </p:txBody>
      </p:sp>
      <p:grpSp>
        <p:nvGrpSpPr>
          <p:cNvPr id="5" name="Group 4"/>
          <p:cNvGrpSpPr/>
          <p:nvPr/>
        </p:nvGrpSpPr>
        <p:grpSpPr>
          <a:xfrm>
            <a:off x="2689050" y="740536"/>
            <a:ext cx="8960155" cy="4445239"/>
            <a:chOff x="2689050" y="740536"/>
            <a:chExt cx="8960155" cy="4445239"/>
          </a:xfrm>
        </p:grpSpPr>
        <p:pic>
          <p:nvPicPr>
            <p:cNvPr id="2" name="Picture 1"/>
            <p:cNvPicPr>
              <a:picLocks noChangeAspect="1"/>
            </p:cNvPicPr>
            <p:nvPr/>
          </p:nvPicPr>
          <p:blipFill>
            <a:blip r:embed="rId2"/>
            <a:stretch>
              <a:fillRect/>
            </a:stretch>
          </p:blipFill>
          <p:spPr>
            <a:xfrm>
              <a:off x="2689050" y="740536"/>
              <a:ext cx="8960155" cy="4445239"/>
            </a:xfrm>
            <a:prstGeom prst="rect">
              <a:avLst/>
            </a:prstGeom>
          </p:spPr>
        </p:pic>
        <p:sp>
          <p:nvSpPr>
            <p:cNvPr id="3" name="TextBox 2"/>
            <p:cNvSpPr txBox="1"/>
            <p:nvPr/>
          </p:nvSpPr>
          <p:spPr>
            <a:xfrm>
              <a:off x="10396603" y="1515649"/>
              <a:ext cx="463463" cy="313151"/>
            </a:xfrm>
            <a:prstGeom prst="rect">
              <a:avLst/>
            </a:prstGeom>
            <a:solidFill>
              <a:schemeClr val="bg1"/>
            </a:solidFill>
          </p:spPr>
          <p:txBody>
            <a:bodyPr wrap="square" rtlCol="0">
              <a:spAutoFit/>
            </a:bodyPr>
            <a:lstStyle/>
            <a:p>
              <a:endParaRPr lang="en-US" dirty="0"/>
            </a:p>
          </p:txBody>
        </p:sp>
      </p:grpSp>
    </p:spTree>
    <p:extLst>
      <p:ext uri="{BB962C8B-B14F-4D97-AF65-F5344CB8AC3E}">
        <p14:creationId xmlns:p14="http://schemas.microsoft.com/office/powerpoint/2010/main" val="174932173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79684" y="3817425"/>
            <a:ext cx="1379096" cy="307777"/>
          </a:xfrm>
          <a:prstGeom prst="rect">
            <a:avLst/>
          </a:prstGeom>
          <a:solidFill>
            <a:schemeClr val="bg2"/>
          </a:solidFill>
        </p:spPr>
        <p:txBody>
          <a:bodyPr wrap="square" rtlCol="0">
            <a:spAutoFit/>
          </a:bodyPr>
          <a:lstStyle/>
          <a:p>
            <a:r>
              <a:rPr lang="en-US" dirty="0">
                <a:solidFill>
                  <a:schemeClr val="bg1"/>
                </a:solidFill>
              </a:rPr>
              <a:t>Dept. of AIML</a:t>
            </a:r>
          </a:p>
        </p:txBody>
      </p:sp>
      <p:pic>
        <p:nvPicPr>
          <p:cNvPr id="7" name="Picture 6"/>
          <p:cNvPicPr>
            <a:picLocks noChangeAspect="1"/>
          </p:cNvPicPr>
          <p:nvPr/>
        </p:nvPicPr>
        <p:blipFill>
          <a:blip r:embed="rId2"/>
          <a:stretch>
            <a:fillRect/>
          </a:stretch>
        </p:blipFill>
        <p:spPr>
          <a:xfrm>
            <a:off x="2947106" y="4646212"/>
            <a:ext cx="8391525" cy="1080252"/>
          </a:xfrm>
          <a:prstGeom prst="rect">
            <a:avLst/>
          </a:prstGeom>
        </p:spPr>
      </p:pic>
      <p:sp>
        <p:nvSpPr>
          <p:cNvPr id="9" name="TextBox 8"/>
          <p:cNvSpPr txBox="1"/>
          <p:nvPr/>
        </p:nvSpPr>
        <p:spPr>
          <a:xfrm>
            <a:off x="8079288" y="3817425"/>
            <a:ext cx="212942" cy="307777"/>
          </a:xfrm>
          <a:prstGeom prst="rect">
            <a:avLst/>
          </a:prstGeom>
          <a:noFill/>
        </p:spPr>
        <p:txBody>
          <a:bodyPr wrap="square" rtlCol="0">
            <a:spAutoFit/>
          </a:bodyPr>
          <a:lstStyle/>
          <a:p>
            <a:endParaRPr lang="en-US" dirty="0"/>
          </a:p>
        </p:txBody>
      </p:sp>
      <p:grpSp>
        <p:nvGrpSpPr>
          <p:cNvPr id="12" name="Group 11"/>
          <p:cNvGrpSpPr/>
          <p:nvPr/>
        </p:nvGrpSpPr>
        <p:grpSpPr>
          <a:xfrm>
            <a:off x="2659985" y="204188"/>
            <a:ext cx="8590964" cy="3921013"/>
            <a:chOff x="2659985" y="204188"/>
            <a:chExt cx="8590964" cy="3921013"/>
          </a:xfrm>
        </p:grpSpPr>
        <p:pic>
          <p:nvPicPr>
            <p:cNvPr id="6" name="Picture 5"/>
            <p:cNvPicPr>
              <a:picLocks noChangeAspect="1"/>
            </p:cNvPicPr>
            <p:nvPr/>
          </p:nvPicPr>
          <p:blipFill>
            <a:blip r:embed="rId3"/>
            <a:stretch>
              <a:fillRect/>
            </a:stretch>
          </p:blipFill>
          <p:spPr>
            <a:xfrm>
              <a:off x="2659985" y="204188"/>
              <a:ext cx="8590964" cy="3860399"/>
            </a:xfrm>
            <a:prstGeom prst="rect">
              <a:avLst/>
            </a:prstGeom>
          </p:spPr>
        </p:pic>
        <p:pic>
          <p:nvPicPr>
            <p:cNvPr id="11" name="Picture 10"/>
            <p:cNvPicPr>
              <a:picLocks noChangeAspect="1"/>
            </p:cNvPicPr>
            <p:nvPr/>
          </p:nvPicPr>
          <p:blipFill>
            <a:blip r:embed="rId4"/>
            <a:stretch>
              <a:fillRect/>
            </a:stretch>
          </p:blipFill>
          <p:spPr>
            <a:xfrm>
              <a:off x="2859424" y="1517202"/>
              <a:ext cx="8238636" cy="2607999"/>
            </a:xfrm>
            <a:prstGeom prst="rect">
              <a:avLst/>
            </a:prstGeom>
          </p:spPr>
        </p:pic>
      </p:grpSp>
    </p:spTree>
    <p:extLst>
      <p:ext uri="{BB962C8B-B14F-4D97-AF65-F5344CB8AC3E}">
        <p14:creationId xmlns:p14="http://schemas.microsoft.com/office/powerpoint/2010/main" val="152420893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79684" y="3817425"/>
            <a:ext cx="1379096" cy="307777"/>
          </a:xfrm>
          <a:prstGeom prst="rect">
            <a:avLst/>
          </a:prstGeom>
          <a:solidFill>
            <a:schemeClr val="bg2"/>
          </a:solidFill>
        </p:spPr>
        <p:txBody>
          <a:bodyPr wrap="square" rtlCol="0">
            <a:spAutoFit/>
          </a:bodyPr>
          <a:lstStyle/>
          <a:p>
            <a:r>
              <a:rPr lang="en-US" dirty="0">
                <a:solidFill>
                  <a:schemeClr val="bg1"/>
                </a:solidFill>
              </a:rPr>
              <a:t>Dept. of AIML</a:t>
            </a:r>
          </a:p>
        </p:txBody>
      </p:sp>
      <p:sp>
        <p:nvSpPr>
          <p:cNvPr id="9" name="TextBox 8"/>
          <p:cNvSpPr txBox="1"/>
          <p:nvPr/>
        </p:nvSpPr>
        <p:spPr>
          <a:xfrm>
            <a:off x="8079288" y="3817425"/>
            <a:ext cx="212942" cy="307777"/>
          </a:xfrm>
          <a:prstGeom prst="rect">
            <a:avLst/>
          </a:prstGeom>
          <a:noFill/>
        </p:spPr>
        <p:txBody>
          <a:bodyPr wrap="square" rtlCol="0">
            <a:spAutoFit/>
          </a:bodyPr>
          <a:lstStyle/>
          <a:p>
            <a:endParaRPr lang="en-US" dirty="0"/>
          </a:p>
        </p:txBody>
      </p:sp>
      <p:grpSp>
        <p:nvGrpSpPr>
          <p:cNvPr id="5" name="Group 4"/>
          <p:cNvGrpSpPr/>
          <p:nvPr/>
        </p:nvGrpSpPr>
        <p:grpSpPr>
          <a:xfrm>
            <a:off x="2617483" y="765327"/>
            <a:ext cx="9286875" cy="5076825"/>
            <a:chOff x="2617483" y="765327"/>
            <a:chExt cx="9286875" cy="5076825"/>
          </a:xfrm>
        </p:grpSpPr>
        <p:pic>
          <p:nvPicPr>
            <p:cNvPr id="2" name="Picture 1"/>
            <p:cNvPicPr>
              <a:picLocks noChangeAspect="1"/>
            </p:cNvPicPr>
            <p:nvPr/>
          </p:nvPicPr>
          <p:blipFill>
            <a:blip r:embed="rId2"/>
            <a:stretch>
              <a:fillRect/>
            </a:stretch>
          </p:blipFill>
          <p:spPr>
            <a:xfrm>
              <a:off x="2617483" y="765327"/>
              <a:ext cx="9286875" cy="5076825"/>
            </a:xfrm>
            <a:prstGeom prst="rect">
              <a:avLst/>
            </a:prstGeom>
          </p:spPr>
        </p:pic>
        <p:sp>
          <p:nvSpPr>
            <p:cNvPr id="3" name="TextBox 2"/>
            <p:cNvSpPr txBox="1"/>
            <p:nvPr/>
          </p:nvSpPr>
          <p:spPr>
            <a:xfrm>
              <a:off x="10359025" y="4496844"/>
              <a:ext cx="275572" cy="307777"/>
            </a:xfrm>
            <a:prstGeom prst="rect">
              <a:avLst/>
            </a:prstGeom>
            <a:solidFill>
              <a:schemeClr val="bg1"/>
            </a:solidFill>
          </p:spPr>
          <p:txBody>
            <a:bodyPr wrap="square" rtlCol="0">
              <a:spAutoFit/>
            </a:bodyPr>
            <a:lstStyle/>
            <a:p>
              <a:endParaRPr lang="en-US" dirty="0"/>
            </a:p>
          </p:txBody>
        </p:sp>
      </p:grpSp>
    </p:spTree>
    <p:extLst>
      <p:ext uri="{BB962C8B-B14F-4D97-AF65-F5344CB8AC3E}">
        <p14:creationId xmlns:p14="http://schemas.microsoft.com/office/powerpoint/2010/main" val="91022621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79684" y="3817425"/>
            <a:ext cx="1379096" cy="307777"/>
          </a:xfrm>
          <a:prstGeom prst="rect">
            <a:avLst/>
          </a:prstGeom>
          <a:solidFill>
            <a:schemeClr val="bg2"/>
          </a:solidFill>
        </p:spPr>
        <p:txBody>
          <a:bodyPr wrap="square" rtlCol="0">
            <a:spAutoFit/>
          </a:bodyPr>
          <a:lstStyle/>
          <a:p>
            <a:r>
              <a:rPr lang="en-US" dirty="0">
                <a:solidFill>
                  <a:schemeClr val="bg1"/>
                </a:solidFill>
              </a:rPr>
              <a:t>Dept. of AIML</a:t>
            </a:r>
          </a:p>
        </p:txBody>
      </p:sp>
      <p:sp>
        <p:nvSpPr>
          <p:cNvPr id="9" name="TextBox 8"/>
          <p:cNvSpPr txBox="1"/>
          <p:nvPr/>
        </p:nvSpPr>
        <p:spPr>
          <a:xfrm>
            <a:off x="8079288" y="3817425"/>
            <a:ext cx="212942" cy="307777"/>
          </a:xfrm>
          <a:prstGeom prst="rect">
            <a:avLst/>
          </a:prstGeom>
          <a:noFill/>
        </p:spPr>
        <p:txBody>
          <a:bodyPr wrap="square" rtlCol="0">
            <a:spAutoFit/>
          </a:bodyPr>
          <a:lstStyle/>
          <a:p>
            <a:endParaRPr lang="en-US" dirty="0"/>
          </a:p>
        </p:txBody>
      </p:sp>
      <p:pic>
        <p:nvPicPr>
          <p:cNvPr id="6" name="Picture 5"/>
          <p:cNvPicPr>
            <a:picLocks noChangeAspect="1"/>
          </p:cNvPicPr>
          <p:nvPr/>
        </p:nvPicPr>
        <p:blipFill>
          <a:blip r:embed="rId3"/>
          <a:stretch>
            <a:fillRect/>
          </a:stretch>
        </p:blipFill>
        <p:spPr>
          <a:xfrm>
            <a:off x="2734327" y="364405"/>
            <a:ext cx="8877300" cy="4552950"/>
          </a:xfrm>
          <a:prstGeom prst="rect">
            <a:avLst/>
          </a:prstGeom>
          <a:solidFill>
            <a:schemeClr val="bg1"/>
          </a:solidFill>
        </p:spPr>
      </p:pic>
      <p:sp>
        <p:nvSpPr>
          <p:cNvPr id="7" name="TextBox 6"/>
          <p:cNvSpPr txBox="1"/>
          <p:nvPr/>
        </p:nvSpPr>
        <p:spPr>
          <a:xfrm>
            <a:off x="6663847" y="4609578"/>
            <a:ext cx="187890" cy="307777"/>
          </a:xfrm>
          <a:prstGeom prst="rect">
            <a:avLst/>
          </a:prstGeom>
          <a:solidFill>
            <a:schemeClr val="bg1">
              <a:lumMod val="95000"/>
            </a:schemeClr>
          </a:solidFill>
        </p:spPr>
        <p:txBody>
          <a:bodyPr wrap="square" rtlCol="0">
            <a:spAutoFit/>
          </a:bodyPr>
          <a:lstStyle/>
          <a:p>
            <a:endParaRPr lang="en-US" dirty="0"/>
          </a:p>
        </p:txBody>
      </p:sp>
      <p:pic>
        <p:nvPicPr>
          <p:cNvPr id="8" name="Picture 7"/>
          <p:cNvPicPr>
            <a:picLocks noChangeAspect="1"/>
          </p:cNvPicPr>
          <p:nvPr/>
        </p:nvPicPr>
        <p:blipFill>
          <a:blip r:embed="rId4"/>
          <a:stretch>
            <a:fillRect/>
          </a:stretch>
        </p:blipFill>
        <p:spPr>
          <a:xfrm>
            <a:off x="3005007" y="4917355"/>
            <a:ext cx="8486775" cy="1285875"/>
          </a:xfrm>
          <a:prstGeom prst="rect">
            <a:avLst/>
          </a:prstGeom>
        </p:spPr>
      </p:pic>
    </p:spTree>
    <p:extLst>
      <p:ext uri="{BB962C8B-B14F-4D97-AF65-F5344CB8AC3E}">
        <p14:creationId xmlns:p14="http://schemas.microsoft.com/office/powerpoint/2010/main" val="253998891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79684" y="3817425"/>
            <a:ext cx="1379096" cy="307777"/>
          </a:xfrm>
          <a:prstGeom prst="rect">
            <a:avLst/>
          </a:prstGeom>
          <a:solidFill>
            <a:schemeClr val="bg2"/>
          </a:solidFill>
        </p:spPr>
        <p:txBody>
          <a:bodyPr wrap="square" rtlCol="0">
            <a:spAutoFit/>
          </a:bodyPr>
          <a:lstStyle/>
          <a:p>
            <a:r>
              <a:rPr lang="en-US" dirty="0">
                <a:solidFill>
                  <a:schemeClr val="bg1"/>
                </a:solidFill>
              </a:rPr>
              <a:t>Dept. of AIML</a:t>
            </a:r>
          </a:p>
        </p:txBody>
      </p:sp>
      <p:sp>
        <p:nvSpPr>
          <p:cNvPr id="9" name="TextBox 8"/>
          <p:cNvSpPr txBox="1"/>
          <p:nvPr/>
        </p:nvSpPr>
        <p:spPr>
          <a:xfrm>
            <a:off x="8079288" y="3817425"/>
            <a:ext cx="212942" cy="307777"/>
          </a:xfrm>
          <a:prstGeom prst="rect">
            <a:avLst/>
          </a:prstGeom>
          <a:noFill/>
        </p:spPr>
        <p:txBody>
          <a:bodyPr wrap="square" rtlCol="0">
            <a:spAutoFit/>
          </a:bodyPr>
          <a:lstStyle/>
          <a:p>
            <a:endParaRPr lang="en-US" dirty="0"/>
          </a:p>
        </p:txBody>
      </p:sp>
      <p:sp>
        <p:nvSpPr>
          <p:cNvPr id="7" name="TextBox 6"/>
          <p:cNvSpPr txBox="1"/>
          <p:nvPr/>
        </p:nvSpPr>
        <p:spPr>
          <a:xfrm>
            <a:off x="6663847" y="4609578"/>
            <a:ext cx="187890" cy="307777"/>
          </a:xfrm>
          <a:prstGeom prst="rect">
            <a:avLst/>
          </a:prstGeom>
          <a:solidFill>
            <a:schemeClr val="bg1">
              <a:lumMod val="95000"/>
            </a:schemeClr>
          </a:solidFill>
        </p:spPr>
        <p:txBody>
          <a:bodyPr wrap="square" rtlCol="0">
            <a:spAutoFit/>
          </a:bodyPr>
          <a:lstStyle/>
          <a:p>
            <a:endParaRPr lang="en-US" dirty="0"/>
          </a:p>
        </p:txBody>
      </p:sp>
      <p:grpSp>
        <p:nvGrpSpPr>
          <p:cNvPr id="2" name="Group 1"/>
          <p:cNvGrpSpPr/>
          <p:nvPr/>
        </p:nvGrpSpPr>
        <p:grpSpPr>
          <a:xfrm>
            <a:off x="2734327" y="364405"/>
            <a:ext cx="8877300" cy="4552950"/>
            <a:chOff x="2734327" y="364405"/>
            <a:chExt cx="8877300" cy="4552950"/>
          </a:xfrm>
        </p:grpSpPr>
        <p:pic>
          <p:nvPicPr>
            <p:cNvPr id="6" name="Picture 5"/>
            <p:cNvPicPr>
              <a:picLocks noChangeAspect="1"/>
            </p:cNvPicPr>
            <p:nvPr/>
          </p:nvPicPr>
          <p:blipFill>
            <a:blip r:embed="rId2"/>
            <a:stretch>
              <a:fillRect/>
            </a:stretch>
          </p:blipFill>
          <p:spPr>
            <a:xfrm>
              <a:off x="2734327" y="364405"/>
              <a:ext cx="8877300" cy="4552950"/>
            </a:xfrm>
            <a:prstGeom prst="rect">
              <a:avLst/>
            </a:prstGeom>
            <a:solidFill>
              <a:schemeClr val="bg1"/>
            </a:solidFill>
          </p:spPr>
        </p:pic>
        <p:pic>
          <p:nvPicPr>
            <p:cNvPr id="10" name="Picture 9"/>
            <p:cNvPicPr>
              <a:picLocks noChangeAspect="1"/>
            </p:cNvPicPr>
            <p:nvPr/>
          </p:nvPicPr>
          <p:blipFill>
            <a:blip r:embed="rId3"/>
            <a:stretch>
              <a:fillRect/>
            </a:stretch>
          </p:blipFill>
          <p:spPr>
            <a:xfrm>
              <a:off x="2981129" y="1882023"/>
              <a:ext cx="8392504" cy="2902919"/>
            </a:xfrm>
            <a:prstGeom prst="rect">
              <a:avLst/>
            </a:prstGeom>
          </p:spPr>
        </p:pic>
      </p:grpSp>
    </p:spTree>
    <p:extLst>
      <p:ext uri="{BB962C8B-B14F-4D97-AF65-F5344CB8AC3E}">
        <p14:creationId xmlns:p14="http://schemas.microsoft.com/office/powerpoint/2010/main" val="399658705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79684" y="3817425"/>
            <a:ext cx="1379096" cy="307777"/>
          </a:xfrm>
          <a:prstGeom prst="rect">
            <a:avLst/>
          </a:prstGeom>
          <a:solidFill>
            <a:schemeClr val="bg2"/>
          </a:solidFill>
        </p:spPr>
        <p:txBody>
          <a:bodyPr wrap="square" rtlCol="0">
            <a:spAutoFit/>
          </a:bodyPr>
          <a:lstStyle/>
          <a:p>
            <a:r>
              <a:rPr lang="en-US" dirty="0">
                <a:solidFill>
                  <a:schemeClr val="bg1"/>
                </a:solidFill>
              </a:rPr>
              <a:t>Dept. of AIML</a:t>
            </a:r>
          </a:p>
        </p:txBody>
      </p:sp>
      <p:sp>
        <p:nvSpPr>
          <p:cNvPr id="9" name="TextBox 8"/>
          <p:cNvSpPr txBox="1"/>
          <p:nvPr/>
        </p:nvSpPr>
        <p:spPr>
          <a:xfrm>
            <a:off x="8079288" y="3817425"/>
            <a:ext cx="212942" cy="307777"/>
          </a:xfrm>
          <a:prstGeom prst="rect">
            <a:avLst/>
          </a:prstGeom>
          <a:noFill/>
        </p:spPr>
        <p:txBody>
          <a:bodyPr wrap="square" rtlCol="0">
            <a:spAutoFit/>
          </a:bodyPr>
          <a:lstStyle/>
          <a:p>
            <a:endParaRPr lang="en-US" dirty="0"/>
          </a:p>
        </p:txBody>
      </p:sp>
      <p:sp>
        <p:nvSpPr>
          <p:cNvPr id="7" name="TextBox 6"/>
          <p:cNvSpPr txBox="1"/>
          <p:nvPr/>
        </p:nvSpPr>
        <p:spPr>
          <a:xfrm>
            <a:off x="6663847" y="4609578"/>
            <a:ext cx="187890" cy="307777"/>
          </a:xfrm>
          <a:prstGeom prst="rect">
            <a:avLst/>
          </a:prstGeom>
          <a:solidFill>
            <a:schemeClr val="bg1">
              <a:lumMod val="95000"/>
            </a:schemeClr>
          </a:solidFill>
        </p:spPr>
        <p:txBody>
          <a:bodyPr wrap="square" rtlCol="0">
            <a:spAutoFit/>
          </a:bodyPr>
          <a:lstStyle/>
          <a:p>
            <a:endParaRPr lang="en-US" dirty="0"/>
          </a:p>
        </p:txBody>
      </p:sp>
      <p:sp>
        <p:nvSpPr>
          <p:cNvPr id="3" name="TextBox 2"/>
          <p:cNvSpPr txBox="1"/>
          <p:nvPr/>
        </p:nvSpPr>
        <p:spPr>
          <a:xfrm>
            <a:off x="6475956" y="2743200"/>
            <a:ext cx="187891" cy="307777"/>
          </a:xfrm>
          <a:prstGeom prst="rect">
            <a:avLst/>
          </a:prstGeom>
          <a:solidFill>
            <a:schemeClr val="bg1">
              <a:lumMod val="95000"/>
            </a:schemeClr>
          </a:solidFill>
        </p:spPr>
        <p:txBody>
          <a:bodyPr wrap="square" rtlCol="0">
            <a:spAutoFit/>
          </a:bodyPr>
          <a:lstStyle/>
          <a:p>
            <a:endParaRPr lang="en-US" dirty="0"/>
          </a:p>
        </p:txBody>
      </p:sp>
      <p:pic>
        <p:nvPicPr>
          <p:cNvPr id="11" name="Picture 10"/>
          <p:cNvPicPr>
            <a:picLocks noChangeAspect="1"/>
          </p:cNvPicPr>
          <p:nvPr/>
        </p:nvPicPr>
        <p:blipFill>
          <a:blip r:embed="rId2"/>
          <a:stretch>
            <a:fillRect/>
          </a:stretch>
        </p:blipFill>
        <p:spPr>
          <a:xfrm>
            <a:off x="2588386" y="1000533"/>
            <a:ext cx="9420225" cy="4391025"/>
          </a:xfrm>
          <a:prstGeom prst="rect">
            <a:avLst/>
          </a:prstGeom>
        </p:spPr>
      </p:pic>
      <p:sp>
        <p:nvSpPr>
          <p:cNvPr id="12" name="TextBox 11"/>
          <p:cNvSpPr txBox="1"/>
          <p:nvPr/>
        </p:nvSpPr>
        <p:spPr>
          <a:xfrm>
            <a:off x="6250488" y="4484318"/>
            <a:ext cx="225468" cy="307777"/>
          </a:xfrm>
          <a:prstGeom prst="rect">
            <a:avLst/>
          </a:prstGeom>
          <a:solidFill>
            <a:schemeClr val="bg1"/>
          </a:solidFill>
        </p:spPr>
        <p:txBody>
          <a:bodyPr wrap="square" rtlCol="0">
            <a:spAutoFit/>
          </a:bodyPr>
          <a:lstStyle/>
          <a:p>
            <a:endParaRPr lang="en-US" dirty="0"/>
          </a:p>
        </p:txBody>
      </p:sp>
    </p:spTree>
    <p:extLst>
      <p:ext uri="{BB962C8B-B14F-4D97-AF65-F5344CB8AC3E}">
        <p14:creationId xmlns:p14="http://schemas.microsoft.com/office/powerpoint/2010/main" val="243754447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8079288" y="3817425"/>
            <a:ext cx="212942" cy="307777"/>
          </a:xfrm>
          <a:prstGeom prst="rect">
            <a:avLst/>
          </a:prstGeom>
          <a:noFill/>
        </p:spPr>
        <p:txBody>
          <a:bodyPr wrap="square" rtlCol="0">
            <a:spAutoFit/>
          </a:bodyPr>
          <a:lstStyle/>
          <a:p>
            <a:endParaRPr lang="en-US" dirty="0"/>
          </a:p>
        </p:txBody>
      </p:sp>
      <p:sp>
        <p:nvSpPr>
          <p:cNvPr id="7" name="TextBox 6"/>
          <p:cNvSpPr txBox="1"/>
          <p:nvPr/>
        </p:nvSpPr>
        <p:spPr>
          <a:xfrm>
            <a:off x="6663847" y="4609578"/>
            <a:ext cx="187890" cy="307777"/>
          </a:xfrm>
          <a:prstGeom prst="rect">
            <a:avLst/>
          </a:prstGeom>
          <a:solidFill>
            <a:schemeClr val="bg1">
              <a:lumMod val="95000"/>
            </a:schemeClr>
          </a:solidFill>
        </p:spPr>
        <p:txBody>
          <a:bodyPr wrap="square" rtlCol="0">
            <a:spAutoFit/>
          </a:bodyPr>
          <a:lstStyle/>
          <a:p>
            <a:endParaRPr lang="en-US" dirty="0"/>
          </a:p>
        </p:txBody>
      </p:sp>
      <p:sp>
        <p:nvSpPr>
          <p:cNvPr id="3" name="TextBox 2"/>
          <p:cNvSpPr txBox="1"/>
          <p:nvPr/>
        </p:nvSpPr>
        <p:spPr>
          <a:xfrm>
            <a:off x="6475956" y="2743200"/>
            <a:ext cx="187891" cy="307777"/>
          </a:xfrm>
          <a:prstGeom prst="rect">
            <a:avLst/>
          </a:prstGeom>
          <a:solidFill>
            <a:schemeClr val="bg1">
              <a:lumMod val="95000"/>
            </a:schemeClr>
          </a:solidFill>
        </p:spPr>
        <p:txBody>
          <a:bodyPr wrap="square" rtlCol="0">
            <a:spAutoFit/>
          </a:bodyPr>
          <a:lstStyle/>
          <a:p>
            <a:endParaRPr lang="en-US" dirty="0"/>
          </a:p>
        </p:txBody>
      </p:sp>
      <p:sp>
        <p:nvSpPr>
          <p:cNvPr id="12" name="TextBox 11"/>
          <p:cNvSpPr txBox="1"/>
          <p:nvPr/>
        </p:nvSpPr>
        <p:spPr>
          <a:xfrm>
            <a:off x="6250488" y="4484318"/>
            <a:ext cx="225468" cy="307777"/>
          </a:xfrm>
          <a:prstGeom prst="rect">
            <a:avLst/>
          </a:prstGeom>
          <a:solidFill>
            <a:schemeClr val="bg1"/>
          </a:solidFill>
        </p:spPr>
        <p:txBody>
          <a:bodyPr wrap="square" rtlCol="0">
            <a:spAutoFit/>
          </a:bodyPr>
          <a:lstStyle/>
          <a:p>
            <a:endParaRPr lang="en-US" dirty="0"/>
          </a:p>
        </p:txBody>
      </p:sp>
      <p:pic>
        <p:nvPicPr>
          <p:cNvPr id="2" name="Picture 1"/>
          <p:cNvPicPr>
            <a:picLocks noChangeAspect="1"/>
          </p:cNvPicPr>
          <p:nvPr/>
        </p:nvPicPr>
        <p:blipFill>
          <a:blip r:embed="rId2"/>
          <a:stretch>
            <a:fillRect/>
          </a:stretch>
        </p:blipFill>
        <p:spPr>
          <a:xfrm>
            <a:off x="2543566" y="660552"/>
            <a:ext cx="9334500" cy="5286375"/>
          </a:xfrm>
          <a:prstGeom prst="rect">
            <a:avLst/>
          </a:prstGeom>
        </p:spPr>
      </p:pic>
    </p:spTree>
    <p:extLst>
      <p:ext uri="{BB962C8B-B14F-4D97-AF65-F5344CB8AC3E}">
        <p14:creationId xmlns:p14="http://schemas.microsoft.com/office/powerpoint/2010/main" val="49918219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79684" y="3817425"/>
            <a:ext cx="1379096" cy="307777"/>
          </a:xfrm>
          <a:prstGeom prst="rect">
            <a:avLst/>
          </a:prstGeom>
          <a:solidFill>
            <a:schemeClr val="bg2"/>
          </a:solidFill>
        </p:spPr>
        <p:txBody>
          <a:bodyPr wrap="square" rtlCol="0">
            <a:spAutoFit/>
          </a:bodyPr>
          <a:lstStyle/>
          <a:p>
            <a:r>
              <a:rPr lang="en-US" dirty="0">
                <a:solidFill>
                  <a:schemeClr val="bg1"/>
                </a:solidFill>
              </a:rPr>
              <a:t>Dept. of AIML</a:t>
            </a:r>
          </a:p>
        </p:txBody>
      </p:sp>
      <p:sp>
        <p:nvSpPr>
          <p:cNvPr id="9" name="TextBox 8"/>
          <p:cNvSpPr txBox="1"/>
          <p:nvPr/>
        </p:nvSpPr>
        <p:spPr>
          <a:xfrm>
            <a:off x="8079288" y="3817425"/>
            <a:ext cx="212942" cy="307777"/>
          </a:xfrm>
          <a:prstGeom prst="rect">
            <a:avLst/>
          </a:prstGeom>
          <a:noFill/>
        </p:spPr>
        <p:txBody>
          <a:bodyPr wrap="square" rtlCol="0">
            <a:spAutoFit/>
          </a:bodyPr>
          <a:lstStyle/>
          <a:p>
            <a:endParaRPr lang="en-US" dirty="0"/>
          </a:p>
        </p:txBody>
      </p:sp>
      <p:sp>
        <p:nvSpPr>
          <p:cNvPr id="7" name="TextBox 6"/>
          <p:cNvSpPr txBox="1"/>
          <p:nvPr/>
        </p:nvSpPr>
        <p:spPr>
          <a:xfrm>
            <a:off x="6663847" y="4609578"/>
            <a:ext cx="187890" cy="307777"/>
          </a:xfrm>
          <a:prstGeom prst="rect">
            <a:avLst/>
          </a:prstGeom>
          <a:solidFill>
            <a:schemeClr val="bg1">
              <a:lumMod val="95000"/>
            </a:schemeClr>
          </a:solidFill>
        </p:spPr>
        <p:txBody>
          <a:bodyPr wrap="square" rtlCol="0">
            <a:spAutoFit/>
          </a:bodyPr>
          <a:lstStyle/>
          <a:p>
            <a:endParaRPr lang="en-US" dirty="0"/>
          </a:p>
        </p:txBody>
      </p:sp>
      <p:sp>
        <p:nvSpPr>
          <p:cNvPr id="3" name="TextBox 2"/>
          <p:cNvSpPr txBox="1"/>
          <p:nvPr/>
        </p:nvSpPr>
        <p:spPr>
          <a:xfrm>
            <a:off x="6475956" y="2743200"/>
            <a:ext cx="187891" cy="307777"/>
          </a:xfrm>
          <a:prstGeom prst="rect">
            <a:avLst/>
          </a:prstGeom>
          <a:solidFill>
            <a:schemeClr val="bg1">
              <a:lumMod val="95000"/>
            </a:schemeClr>
          </a:solidFill>
        </p:spPr>
        <p:txBody>
          <a:bodyPr wrap="square" rtlCol="0">
            <a:spAutoFit/>
          </a:bodyPr>
          <a:lstStyle/>
          <a:p>
            <a:endParaRPr lang="en-US" dirty="0"/>
          </a:p>
        </p:txBody>
      </p:sp>
      <p:sp>
        <p:nvSpPr>
          <p:cNvPr id="12" name="TextBox 11"/>
          <p:cNvSpPr txBox="1"/>
          <p:nvPr/>
        </p:nvSpPr>
        <p:spPr>
          <a:xfrm>
            <a:off x="6250488" y="4484318"/>
            <a:ext cx="225468" cy="307777"/>
          </a:xfrm>
          <a:prstGeom prst="rect">
            <a:avLst/>
          </a:prstGeom>
          <a:solidFill>
            <a:schemeClr val="bg1"/>
          </a:solidFill>
        </p:spPr>
        <p:txBody>
          <a:bodyPr wrap="square" rtlCol="0">
            <a:spAutoFit/>
          </a:bodyPr>
          <a:lstStyle/>
          <a:p>
            <a:endParaRPr lang="en-US" dirty="0"/>
          </a:p>
        </p:txBody>
      </p:sp>
      <p:grpSp>
        <p:nvGrpSpPr>
          <p:cNvPr id="8" name="Group 7"/>
          <p:cNvGrpSpPr/>
          <p:nvPr/>
        </p:nvGrpSpPr>
        <p:grpSpPr>
          <a:xfrm>
            <a:off x="2919217" y="934327"/>
            <a:ext cx="7677150" cy="3190875"/>
            <a:chOff x="2919217" y="934327"/>
            <a:chExt cx="7677150" cy="3190875"/>
          </a:xfrm>
        </p:grpSpPr>
        <p:pic>
          <p:nvPicPr>
            <p:cNvPr id="5" name="Picture 4"/>
            <p:cNvPicPr>
              <a:picLocks noChangeAspect="1"/>
            </p:cNvPicPr>
            <p:nvPr/>
          </p:nvPicPr>
          <p:blipFill>
            <a:blip r:embed="rId2"/>
            <a:stretch>
              <a:fillRect/>
            </a:stretch>
          </p:blipFill>
          <p:spPr>
            <a:xfrm>
              <a:off x="2919217" y="934327"/>
              <a:ext cx="7677150" cy="3190875"/>
            </a:xfrm>
            <a:prstGeom prst="rect">
              <a:avLst/>
            </a:prstGeom>
          </p:spPr>
        </p:pic>
        <p:sp>
          <p:nvSpPr>
            <p:cNvPr id="6" name="TextBox 5"/>
            <p:cNvSpPr txBox="1"/>
            <p:nvPr/>
          </p:nvSpPr>
          <p:spPr>
            <a:xfrm>
              <a:off x="5574082" y="1503123"/>
              <a:ext cx="237995" cy="307777"/>
            </a:xfrm>
            <a:prstGeom prst="rect">
              <a:avLst/>
            </a:prstGeom>
            <a:solidFill>
              <a:schemeClr val="bg1"/>
            </a:solidFill>
          </p:spPr>
          <p:txBody>
            <a:bodyPr wrap="square" rtlCol="0">
              <a:spAutoFit/>
            </a:bodyPr>
            <a:lstStyle/>
            <a:p>
              <a:endParaRPr lang="en-US" dirty="0"/>
            </a:p>
          </p:txBody>
        </p:sp>
      </p:grpSp>
    </p:spTree>
    <p:extLst>
      <p:ext uri="{BB962C8B-B14F-4D97-AF65-F5344CB8AC3E}">
        <p14:creationId xmlns:p14="http://schemas.microsoft.com/office/powerpoint/2010/main" val="31051519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79684" y="3817425"/>
            <a:ext cx="1379096" cy="307777"/>
          </a:xfrm>
          <a:prstGeom prst="rect">
            <a:avLst/>
          </a:prstGeom>
          <a:solidFill>
            <a:schemeClr val="bg2"/>
          </a:solidFill>
        </p:spPr>
        <p:txBody>
          <a:bodyPr wrap="square" rtlCol="0">
            <a:spAutoFit/>
          </a:bodyPr>
          <a:lstStyle/>
          <a:p>
            <a:r>
              <a:rPr lang="en-US" dirty="0">
                <a:solidFill>
                  <a:schemeClr val="bg1"/>
                </a:solidFill>
              </a:rPr>
              <a:t>Dept. of AIML</a:t>
            </a:r>
          </a:p>
        </p:txBody>
      </p:sp>
      <p:pic>
        <p:nvPicPr>
          <p:cNvPr id="2" name="Picture 1"/>
          <p:cNvPicPr>
            <a:picLocks noChangeAspect="1"/>
          </p:cNvPicPr>
          <p:nvPr/>
        </p:nvPicPr>
        <p:blipFill>
          <a:blip r:embed="rId2"/>
          <a:stretch>
            <a:fillRect/>
          </a:stretch>
        </p:blipFill>
        <p:spPr>
          <a:xfrm>
            <a:off x="2645784" y="1267257"/>
            <a:ext cx="9020175" cy="3762375"/>
          </a:xfrm>
          <a:prstGeom prst="rect">
            <a:avLst/>
          </a:prstGeom>
        </p:spPr>
      </p:pic>
    </p:spTree>
    <p:extLst>
      <p:ext uri="{BB962C8B-B14F-4D97-AF65-F5344CB8AC3E}">
        <p14:creationId xmlns:p14="http://schemas.microsoft.com/office/powerpoint/2010/main" val="221263297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79684" y="3817425"/>
            <a:ext cx="1379096" cy="307777"/>
          </a:xfrm>
          <a:prstGeom prst="rect">
            <a:avLst/>
          </a:prstGeom>
          <a:solidFill>
            <a:schemeClr val="bg2"/>
          </a:solidFill>
        </p:spPr>
        <p:txBody>
          <a:bodyPr wrap="square" rtlCol="0">
            <a:spAutoFit/>
          </a:bodyPr>
          <a:lstStyle/>
          <a:p>
            <a:r>
              <a:rPr lang="en-US" dirty="0">
                <a:solidFill>
                  <a:schemeClr val="bg1"/>
                </a:solidFill>
              </a:rPr>
              <a:t>Dept. of AIML</a:t>
            </a:r>
          </a:p>
        </p:txBody>
      </p:sp>
      <p:sp>
        <p:nvSpPr>
          <p:cNvPr id="9" name="TextBox 8"/>
          <p:cNvSpPr txBox="1"/>
          <p:nvPr/>
        </p:nvSpPr>
        <p:spPr>
          <a:xfrm>
            <a:off x="8079288" y="3817425"/>
            <a:ext cx="212942" cy="307777"/>
          </a:xfrm>
          <a:prstGeom prst="rect">
            <a:avLst/>
          </a:prstGeom>
          <a:noFill/>
        </p:spPr>
        <p:txBody>
          <a:bodyPr wrap="square" rtlCol="0">
            <a:spAutoFit/>
          </a:bodyPr>
          <a:lstStyle/>
          <a:p>
            <a:endParaRPr lang="en-US" dirty="0"/>
          </a:p>
        </p:txBody>
      </p:sp>
      <p:sp>
        <p:nvSpPr>
          <p:cNvPr id="7" name="TextBox 6"/>
          <p:cNvSpPr txBox="1"/>
          <p:nvPr/>
        </p:nvSpPr>
        <p:spPr>
          <a:xfrm>
            <a:off x="6663847" y="4609578"/>
            <a:ext cx="187890" cy="307777"/>
          </a:xfrm>
          <a:prstGeom prst="rect">
            <a:avLst/>
          </a:prstGeom>
          <a:solidFill>
            <a:schemeClr val="bg1">
              <a:lumMod val="95000"/>
            </a:schemeClr>
          </a:solidFill>
        </p:spPr>
        <p:txBody>
          <a:bodyPr wrap="square" rtlCol="0">
            <a:spAutoFit/>
          </a:bodyPr>
          <a:lstStyle/>
          <a:p>
            <a:endParaRPr lang="en-US" dirty="0"/>
          </a:p>
        </p:txBody>
      </p:sp>
      <p:sp>
        <p:nvSpPr>
          <p:cNvPr id="3" name="TextBox 2"/>
          <p:cNvSpPr txBox="1"/>
          <p:nvPr/>
        </p:nvSpPr>
        <p:spPr>
          <a:xfrm>
            <a:off x="6475956" y="2743200"/>
            <a:ext cx="187891" cy="307777"/>
          </a:xfrm>
          <a:prstGeom prst="rect">
            <a:avLst/>
          </a:prstGeom>
          <a:solidFill>
            <a:schemeClr val="bg1">
              <a:lumMod val="95000"/>
            </a:schemeClr>
          </a:solidFill>
        </p:spPr>
        <p:txBody>
          <a:bodyPr wrap="square" rtlCol="0">
            <a:spAutoFit/>
          </a:bodyPr>
          <a:lstStyle/>
          <a:p>
            <a:endParaRPr lang="en-US" dirty="0"/>
          </a:p>
        </p:txBody>
      </p:sp>
      <p:sp>
        <p:nvSpPr>
          <p:cNvPr id="12" name="TextBox 11"/>
          <p:cNvSpPr txBox="1"/>
          <p:nvPr/>
        </p:nvSpPr>
        <p:spPr>
          <a:xfrm>
            <a:off x="6250488" y="4484318"/>
            <a:ext cx="225468" cy="307777"/>
          </a:xfrm>
          <a:prstGeom prst="rect">
            <a:avLst/>
          </a:prstGeom>
          <a:solidFill>
            <a:schemeClr val="bg1"/>
          </a:solidFill>
        </p:spPr>
        <p:txBody>
          <a:bodyPr wrap="square" rtlCol="0">
            <a:spAutoFit/>
          </a:bodyPr>
          <a:lstStyle/>
          <a:p>
            <a:endParaRPr lang="en-US" dirty="0"/>
          </a:p>
        </p:txBody>
      </p:sp>
      <p:sp>
        <p:nvSpPr>
          <p:cNvPr id="6" name="TextBox 5"/>
          <p:cNvSpPr txBox="1"/>
          <p:nvPr/>
        </p:nvSpPr>
        <p:spPr>
          <a:xfrm>
            <a:off x="3494762" y="4792095"/>
            <a:ext cx="237994" cy="307777"/>
          </a:xfrm>
          <a:prstGeom prst="rect">
            <a:avLst/>
          </a:prstGeom>
          <a:solidFill>
            <a:schemeClr val="bg1">
              <a:lumMod val="95000"/>
            </a:schemeClr>
          </a:solidFill>
        </p:spPr>
        <p:txBody>
          <a:bodyPr wrap="square" rtlCol="0">
            <a:spAutoFit/>
          </a:bodyPr>
          <a:lstStyle/>
          <a:p>
            <a:endParaRPr lang="en-US" dirty="0"/>
          </a:p>
        </p:txBody>
      </p:sp>
      <p:grpSp>
        <p:nvGrpSpPr>
          <p:cNvPr id="13" name="Group 12"/>
          <p:cNvGrpSpPr/>
          <p:nvPr/>
        </p:nvGrpSpPr>
        <p:grpSpPr>
          <a:xfrm>
            <a:off x="2602477" y="736557"/>
            <a:ext cx="9191625" cy="4933950"/>
            <a:chOff x="2602477" y="736557"/>
            <a:chExt cx="9191625" cy="4933950"/>
          </a:xfrm>
        </p:grpSpPr>
        <p:pic>
          <p:nvPicPr>
            <p:cNvPr id="8" name="Picture 7"/>
            <p:cNvPicPr>
              <a:picLocks noChangeAspect="1"/>
            </p:cNvPicPr>
            <p:nvPr/>
          </p:nvPicPr>
          <p:blipFill>
            <a:blip r:embed="rId2"/>
            <a:stretch>
              <a:fillRect/>
            </a:stretch>
          </p:blipFill>
          <p:spPr>
            <a:xfrm>
              <a:off x="2602477" y="736557"/>
              <a:ext cx="9191625" cy="4933950"/>
            </a:xfrm>
            <a:prstGeom prst="rect">
              <a:avLst/>
            </a:prstGeom>
          </p:spPr>
        </p:pic>
        <p:sp>
          <p:nvSpPr>
            <p:cNvPr id="11" name="TextBox 10"/>
            <p:cNvSpPr txBox="1"/>
            <p:nvPr/>
          </p:nvSpPr>
          <p:spPr>
            <a:xfrm>
              <a:off x="10133556" y="4917355"/>
              <a:ext cx="250521" cy="307777"/>
            </a:xfrm>
            <a:prstGeom prst="rect">
              <a:avLst/>
            </a:prstGeom>
            <a:solidFill>
              <a:schemeClr val="bg1">
                <a:lumMod val="95000"/>
              </a:schemeClr>
            </a:solidFill>
          </p:spPr>
          <p:txBody>
            <a:bodyPr wrap="square" rtlCol="0">
              <a:spAutoFit/>
            </a:bodyPr>
            <a:lstStyle/>
            <a:p>
              <a:endParaRPr lang="en-US" dirty="0"/>
            </a:p>
          </p:txBody>
        </p:sp>
      </p:grpSp>
    </p:spTree>
    <p:extLst>
      <p:ext uri="{BB962C8B-B14F-4D97-AF65-F5344CB8AC3E}">
        <p14:creationId xmlns:p14="http://schemas.microsoft.com/office/powerpoint/2010/main" val="188804901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79684" y="3817425"/>
            <a:ext cx="1379096" cy="307777"/>
          </a:xfrm>
          <a:prstGeom prst="rect">
            <a:avLst/>
          </a:prstGeom>
          <a:solidFill>
            <a:schemeClr val="bg2"/>
          </a:solidFill>
        </p:spPr>
        <p:txBody>
          <a:bodyPr wrap="square" rtlCol="0">
            <a:spAutoFit/>
          </a:bodyPr>
          <a:lstStyle/>
          <a:p>
            <a:r>
              <a:rPr lang="en-US" dirty="0">
                <a:solidFill>
                  <a:schemeClr val="bg1"/>
                </a:solidFill>
              </a:rPr>
              <a:t>Dept. of AIML</a:t>
            </a:r>
          </a:p>
        </p:txBody>
      </p:sp>
      <p:sp>
        <p:nvSpPr>
          <p:cNvPr id="9" name="TextBox 8"/>
          <p:cNvSpPr txBox="1"/>
          <p:nvPr/>
        </p:nvSpPr>
        <p:spPr>
          <a:xfrm>
            <a:off x="8079288" y="3817425"/>
            <a:ext cx="212942" cy="307777"/>
          </a:xfrm>
          <a:prstGeom prst="rect">
            <a:avLst/>
          </a:prstGeom>
          <a:noFill/>
        </p:spPr>
        <p:txBody>
          <a:bodyPr wrap="square" rtlCol="0">
            <a:spAutoFit/>
          </a:bodyPr>
          <a:lstStyle/>
          <a:p>
            <a:endParaRPr lang="en-US" dirty="0"/>
          </a:p>
        </p:txBody>
      </p:sp>
      <p:sp>
        <p:nvSpPr>
          <p:cNvPr id="7" name="TextBox 6"/>
          <p:cNvSpPr txBox="1"/>
          <p:nvPr/>
        </p:nvSpPr>
        <p:spPr>
          <a:xfrm>
            <a:off x="6663847" y="4609578"/>
            <a:ext cx="187890" cy="307777"/>
          </a:xfrm>
          <a:prstGeom prst="rect">
            <a:avLst/>
          </a:prstGeom>
          <a:solidFill>
            <a:schemeClr val="bg1">
              <a:lumMod val="95000"/>
            </a:schemeClr>
          </a:solidFill>
        </p:spPr>
        <p:txBody>
          <a:bodyPr wrap="square" rtlCol="0">
            <a:spAutoFit/>
          </a:bodyPr>
          <a:lstStyle/>
          <a:p>
            <a:endParaRPr lang="en-US" dirty="0"/>
          </a:p>
        </p:txBody>
      </p:sp>
      <p:sp>
        <p:nvSpPr>
          <p:cNvPr id="3" name="TextBox 2"/>
          <p:cNvSpPr txBox="1"/>
          <p:nvPr/>
        </p:nvSpPr>
        <p:spPr>
          <a:xfrm>
            <a:off x="6475956" y="2743200"/>
            <a:ext cx="187891" cy="307777"/>
          </a:xfrm>
          <a:prstGeom prst="rect">
            <a:avLst/>
          </a:prstGeom>
          <a:solidFill>
            <a:schemeClr val="bg1">
              <a:lumMod val="95000"/>
            </a:schemeClr>
          </a:solidFill>
        </p:spPr>
        <p:txBody>
          <a:bodyPr wrap="square" rtlCol="0">
            <a:spAutoFit/>
          </a:bodyPr>
          <a:lstStyle/>
          <a:p>
            <a:endParaRPr lang="en-US" dirty="0"/>
          </a:p>
        </p:txBody>
      </p:sp>
      <p:sp>
        <p:nvSpPr>
          <p:cNvPr id="12" name="TextBox 11"/>
          <p:cNvSpPr txBox="1"/>
          <p:nvPr/>
        </p:nvSpPr>
        <p:spPr>
          <a:xfrm>
            <a:off x="6250488" y="4484318"/>
            <a:ext cx="225468" cy="307777"/>
          </a:xfrm>
          <a:prstGeom prst="rect">
            <a:avLst/>
          </a:prstGeom>
          <a:solidFill>
            <a:schemeClr val="bg1"/>
          </a:solidFill>
        </p:spPr>
        <p:txBody>
          <a:bodyPr wrap="square" rtlCol="0">
            <a:spAutoFit/>
          </a:bodyPr>
          <a:lstStyle/>
          <a:p>
            <a:endParaRPr lang="en-US" dirty="0"/>
          </a:p>
        </p:txBody>
      </p:sp>
      <p:grpSp>
        <p:nvGrpSpPr>
          <p:cNvPr id="8" name="Group 7"/>
          <p:cNvGrpSpPr/>
          <p:nvPr/>
        </p:nvGrpSpPr>
        <p:grpSpPr>
          <a:xfrm>
            <a:off x="2557331" y="1203999"/>
            <a:ext cx="9382125" cy="4124325"/>
            <a:chOff x="2557331" y="1203999"/>
            <a:chExt cx="9382125" cy="4124325"/>
          </a:xfrm>
        </p:grpSpPr>
        <p:pic>
          <p:nvPicPr>
            <p:cNvPr id="5" name="Picture 4"/>
            <p:cNvPicPr>
              <a:picLocks noChangeAspect="1"/>
            </p:cNvPicPr>
            <p:nvPr/>
          </p:nvPicPr>
          <p:blipFill>
            <a:blip r:embed="rId2"/>
            <a:stretch>
              <a:fillRect/>
            </a:stretch>
          </p:blipFill>
          <p:spPr>
            <a:xfrm>
              <a:off x="2557331" y="1203999"/>
              <a:ext cx="9382125" cy="4124325"/>
            </a:xfrm>
            <a:prstGeom prst="rect">
              <a:avLst/>
            </a:prstGeom>
            <a:solidFill>
              <a:schemeClr val="bg1"/>
            </a:solidFill>
          </p:spPr>
        </p:pic>
        <p:sp>
          <p:nvSpPr>
            <p:cNvPr id="6" name="TextBox 5"/>
            <p:cNvSpPr txBox="1"/>
            <p:nvPr/>
          </p:nvSpPr>
          <p:spPr>
            <a:xfrm>
              <a:off x="6569901" y="3753599"/>
              <a:ext cx="281836" cy="307777"/>
            </a:xfrm>
            <a:prstGeom prst="rect">
              <a:avLst/>
            </a:prstGeom>
            <a:solidFill>
              <a:schemeClr val="bg1"/>
            </a:solidFill>
          </p:spPr>
          <p:txBody>
            <a:bodyPr wrap="square" rtlCol="0">
              <a:spAutoFit/>
            </a:bodyPr>
            <a:lstStyle/>
            <a:p>
              <a:endParaRPr lang="en-US" dirty="0"/>
            </a:p>
          </p:txBody>
        </p:sp>
      </p:grpSp>
    </p:spTree>
    <p:extLst>
      <p:ext uri="{BB962C8B-B14F-4D97-AF65-F5344CB8AC3E}">
        <p14:creationId xmlns:p14="http://schemas.microsoft.com/office/powerpoint/2010/main" val="327427569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79684" y="3817425"/>
            <a:ext cx="1379096" cy="307777"/>
          </a:xfrm>
          <a:prstGeom prst="rect">
            <a:avLst/>
          </a:prstGeom>
          <a:solidFill>
            <a:schemeClr val="bg2"/>
          </a:solidFill>
        </p:spPr>
        <p:txBody>
          <a:bodyPr wrap="square" rtlCol="0">
            <a:spAutoFit/>
          </a:bodyPr>
          <a:lstStyle/>
          <a:p>
            <a:r>
              <a:rPr lang="en-US" dirty="0">
                <a:solidFill>
                  <a:schemeClr val="bg1"/>
                </a:solidFill>
              </a:rPr>
              <a:t>Dept. of AIML</a:t>
            </a:r>
          </a:p>
        </p:txBody>
      </p:sp>
      <p:sp>
        <p:nvSpPr>
          <p:cNvPr id="9" name="TextBox 8"/>
          <p:cNvSpPr txBox="1"/>
          <p:nvPr/>
        </p:nvSpPr>
        <p:spPr>
          <a:xfrm>
            <a:off x="8079288" y="3817425"/>
            <a:ext cx="212942" cy="307777"/>
          </a:xfrm>
          <a:prstGeom prst="rect">
            <a:avLst/>
          </a:prstGeom>
          <a:noFill/>
        </p:spPr>
        <p:txBody>
          <a:bodyPr wrap="square" rtlCol="0">
            <a:spAutoFit/>
          </a:bodyPr>
          <a:lstStyle/>
          <a:p>
            <a:endParaRPr lang="en-US" dirty="0"/>
          </a:p>
        </p:txBody>
      </p:sp>
      <p:sp>
        <p:nvSpPr>
          <p:cNvPr id="7" name="TextBox 6"/>
          <p:cNvSpPr txBox="1"/>
          <p:nvPr/>
        </p:nvSpPr>
        <p:spPr>
          <a:xfrm>
            <a:off x="6663847" y="4609578"/>
            <a:ext cx="187890" cy="307777"/>
          </a:xfrm>
          <a:prstGeom prst="rect">
            <a:avLst/>
          </a:prstGeom>
          <a:solidFill>
            <a:schemeClr val="bg1">
              <a:lumMod val="95000"/>
            </a:schemeClr>
          </a:solidFill>
        </p:spPr>
        <p:txBody>
          <a:bodyPr wrap="square" rtlCol="0">
            <a:spAutoFit/>
          </a:bodyPr>
          <a:lstStyle/>
          <a:p>
            <a:endParaRPr lang="en-US" dirty="0"/>
          </a:p>
        </p:txBody>
      </p:sp>
      <p:sp>
        <p:nvSpPr>
          <p:cNvPr id="3" name="TextBox 2"/>
          <p:cNvSpPr txBox="1"/>
          <p:nvPr/>
        </p:nvSpPr>
        <p:spPr>
          <a:xfrm>
            <a:off x="6475956" y="2743200"/>
            <a:ext cx="187891" cy="307777"/>
          </a:xfrm>
          <a:prstGeom prst="rect">
            <a:avLst/>
          </a:prstGeom>
          <a:solidFill>
            <a:schemeClr val="bg1">
              <a:lumMod val="95000"/>
            </a:schemeClr>
          </a:solidFill>
        </p:spPr>
        <p:txBody>
          <a:bodyPr wrap="square" rtlCol="0">
            <a:spAutoFit/>
          </a:bodyPr>
          <a:lstStyle/>
          <a:p>
            <a:endParaRPr lang="en-US" dirty="0"/>
          </a:p>
        </p:txBody>
      </p:sp>
      <p:sp>
        <p:nvSpPr>
          <p:cNvPr id="12" name="TextBox 11"/>
          <p:cNvSpPr txBox="1"/>
          <p:nvPr/>
        </p:nvSpPr>
        <p:spPr>
          <a:xfrm>
            <a:off x="6250488" y="4484318"/>
            <a:ext cx="225468" cy="307777"/>
          </a:xfrm>
          <a:prstGeom prst="rect">
            <a:avLst/>
          </a:prstGeom>
          <a:solidFill>
            <a:schemeClr val="bg1"/>
          </a:solidFill>
        </p:spPr>
        <p:txBody>
          <a:bodyPr wrap="square" rtlCol="0">
            <a:spAutoFit/>
          </a:bodyPr>
          <a:lstStyle/>
          <a:p>
            <a:endParaRPr lang="en-US" dirty="0"/>
          </a:p>
        </p:txBody>
      </p:sp>
      <p:grpSp>
        <p:nvGrpSpPr>
          <p:cNvPr id="11" name="Group 10"/>
          <p:cNvGrpSpPr/>
          <p:nvPr/>
        </p:nvGrpSpPr>
        <p:grpSpPr>
          <a:xfrm>
            <a:off x="2824553" y="858009"/>
            <a:ext cx="8772525" cy="3495675"/>
            <a:chOff x="2749397" y="1421680"/>
            <a:chExt cx="8772525" cy="3495675"/>
          </a:xfrm>
        </p:grpSpPr>
        <p:pic>
          <p:nvPicPr>
            <p:cNvPr id="2" name="Picture 1"/>
            <p:cNvPicPr>
              <a:picLocks noChangeAspect="1"/>
            </p:cNvPicPr>
            <p:nvPr/>
          </p:nvPicPr>
          <p:blipFill>
            <a:blip r:embed="rId2"/>
            <a:stretch>
              <a:fillRect/>
            </a:stretch>
          </p:blipFill>
          <p:spPr>
            <a:xfrm>
              <a:off x="2749397" y="1421680"/>
              <a:ext cx="8772525" cy="3495675"/>
            </a:xfrm>
            <a:prstGeom prst="rect">
              <a:avLst/>
            </a:prstGeom>
          </p:spPr>
        </p:pic>
        <p:sp>
          <p:nvSpPr>
            <p:cNvPr id="10" name="TextBox 9"/>
            <p:cNvSpPr txBox="1"/>
            <p:nvPr/>
          </p:nvSpPr>
          <p:spPr>
            <a:xfrm>
              <a:off x="6663847" y="3817425"/>
              <a:ext cx="150312" cy="203431"/>
            </a:xfrm>
            <a:prstGeom prst="rect">
              <a:avLst/>
            </a:prstGeom>
            <a:solidFill>
              <a:schemeClr val="bg1"/>
            </a:solidFill>
          </p:spPr>
          <p:txBody>
            <a:bodyPr wrap="square" rtlCol="0">
              <a:spAutoFit/>
            </a:bodyPr>
            <a:lstStyle/>
            <a:p>
              <a:endParaRPr lang="en-US" dirty="0"/>
            </a:p>
          </p:txBody>
        </p:sp>
      </p:grpSp>
    </p:spTree>
    <p:extLst>
      <p:ext uri="{BB962C8B-B14F-4D97-AF65-F5344CB8AC3E}">
        <p14:creationId xmlns:p14="http://schemas.microsoft.com/office/powerpoint/2010/main" val="100265023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79684" y="3817425"/>
            <a:ext cx="1379096" cy="307777"/>
          </a:xfrm>
          <a:prstGeom prst="rect">
            <a:avLst/>
          </a:prstGeom>
          <a:solidFill>
            <a:schemeClr val="bg2"/>
          </a:solidFill>
        </p:spPr>
        <p:txBody>
          <a:bodyPr wrap="square" rtlCol="0">
            <a:spAutoFit/>
          </a:bodyPr>
          <a:lstStyle/>
          <a:p>
            <a:r>
              <a:rPr lang="en-US" dirty="0">
                <a:solidFill>
                  <a:schemeClr val="bg1"/>
                </a:solidFill>
              </a:rPr>
              <a:t>Dept. of AIML</a:t>
            </a:r>
          </a:p>
        </p:txBody>
      </p:sp>
      <p:sp>
        <p:nvSpPr>
          <p:cNvPr id="9" name="TextBox 8"/>
          <p:cNvSpPr txBox="1"/>
          <p:nvPr/>
        </p:nvSpPr>
        <p:spPr>
          <a:xfrm>
            <a:off x="8079288" y="3817425"/>
            <a:ext cx="212942" cy="307777"/>
          </a:xfrm>
          <a:prstGeom prst="rect">
            <a:avLst/>
          </a:prstGeom>
          <a:noFill/>
        </p:spPr>
        <p:txBody>
          <a:bodyPr wrap="square" rtlCol="0">
            <a:spAutoFit/>
          </a:bodyPr>
          <a:lstStyle/>
          <a:p>
            <a:endParaRPr lang="en-US" dirty="0"/>
          </a:p>
        </p:txBody>
      </p:sp>
      <p:sp>
        <p:nvSpPr>
          <p:cNvPr id="7" name="TextBox 6"/>
          <p:cNvSpPr txBox="1"/>
          <p:nvPr/>
        </p:nvSpPr>
        <p:spPr>
          <a:xfrm>
            <a:off x="6663847" y="4609578"/>
            <a:ext cx="187890" cy="307777"/>
          </a:xfrm>
          <a:prstGeom prst="rect">
            <a:avLst/>
          </a:prstGeom>
          <a:solidFill>
            <a:schemeClr val="bg1">
              <a:lumMod val="95000"/>
            </a:schemeClr>
          </a:solidFill>
        </p:spPr>
        <p:txBody>
          <a:bodyPr wrap="square" rtlCol="0">
            <a:spAutoFit/>
          </a:bodyPr>
          <a:lstStyle/>
          <a:p>
            <a:endParaRPr lang="en-US" dirty="0"/>
          </a:p>
        </p:txBody>
      </p:sp>
      <p:sp>
        <p:nvSpPr>
          <p:cNvPr id="3" name="TextBox 2"/>
          <p:cNvSpPr txBox="1"/>
          <p:nvPr/>
        </p:nvSpPr>
        <p:spPr>
          <a:xfrm>
            <a:off x="6475956" y="2743200"/>
            <a:ext cx="187891" cy="307777"/>
          </a:xfrm>
          <a:prstGeom prst="rect">
            <a:avLst/>
          </a:prstGeom>
          <a:solidFill>
            <a:schemeClr val="bg1">
              <a:lumMod val="95000"/>
            </a:schemeClr>
          </a:solidFill>
        </p:spPr>
        <p:txBody>
          <a:bodyPr wrap="square" rtlCol="0">
            <a:spAutoFit/>
          </a:bodyPr>
          <a:lstStyle/>
          <a:p>
            <a:endParaRPr lang="en-US" dirty="0"/>
          </a:p>
        </p:txBody>
      </p:sp>
      <p:sp>
        <p:nvSpPr>
          <p:cNvPr id="12" name="TextBox 11"/>
          <p:cNvSpPr txBox="1"/>
          <p:nvPr/>
        </p:nvSpPr>
        <p:spPr>
          <a:xfrm>
            <a:off x="6250488" y="4484318"/>
            <a:ext cx="225468" cy="307777"/>
          </a:xfrm>
          <a:prstGeom prst="rect">
            <a:avLst/>
          </a:prstGeom>
          <a:solidFill>
            <a:schemeClr val="bg1"/>
          </a:solidFill>
        </p:spPr>
        <p:txBody>
          <a:bodyPr wrap="square" rtlCol="0">
            <a:spAutoFit/>
          </a:bodyPr>
          <a:lstStyle/>
          <a:p>
            <a:endParaRPr lang="en-US" dirty="0"/>
          </a:p>
        </p:txBody>
      </p:sp>
      <p:pic>
        <p:nvPicPr>
          <p:cNvPr id="2" name="Picture 1"/>
          <p:cNvPicPr>
            <a:picLocks noChangeAspect="1"/>
          </p:cNvPicPr>
          <p:nvPr/>
        </p:nvPicPr>
        <p:blipFill>
          <a:blip r:embed="rId2"/>
          <a:stretch>
            <a:fillRect/>
          </a:stretch>
        </p:blipFill>
        <p:spPr>
          <a:xfrm>
            <a:off x="2721801" y="845939"/>
            <a:ext cx="8539098" cy="4410075"/>
          </a:xfrm>
          <a:prstGeom prst="rect">
            <a:avLst/>
          </a:prstGeom>
        </p:spPr>
      </p:pic>
      <p:sp>
        <p:nvSpPr>
          <p:cNvPr id="10" name="TextBox 9"/>
          <p:cNvSpPr txBox="1"/>
          <p:nvPr/>
        </p:nvSpPr>
        <p:spPr>
          <a:xfrm>
            <a:off x="6475956" y="4020855"/>
            <a:ext cx="187891" cy="307777"/>
          </a:xfrm>
          <a:prstGeom prst="rect">
            <a:avLst/>
          </a:prstGeom>
          <a:solidFill>
            <a:schemeClr val="bg1">
              <a:lumMod val="95000"/>
            </a:schemeClr>
          </a:solidFill>
        </p:spPr>
        <p:txBody>
          <a:bodyPr wrap="square" rtlCol="0">
            <a:spAutoFit/>
          </a:bodyPr>
          <a:lstStyle/>
          <a:p>
            <a:endParaRPr lang="en-US" dirty="0"/>
          </a:p>
        </p:txBody>
      </p:sp>
    </p:spTree>
    <p:extLst>
      <p:ext uri="{BB962C8B-B14F-4D97-AF65-F5344CB8AC3E}">
        <p14:creationId xmlns:p14="http://schemas.microsoft.com/office/powerpoint/2010/main" val="421535230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79684" y="3817425"/>
            <a:ext cx="1379096" cy="307777"/>
          </a:xfrm>
          <a:prstGeom prst="rect">
            <a:avLst/>
          </a:prstGeom>
          <a:solidFill>
            <a:schemeClr val="bg2"/>
          </a:solidFill>
        </p:spPr>
        <p:txBody>
          <a:bodyPr wrap="square" rtlCol="0">
            <a:spAutoFit/>
          </a:bodyPr>
          <a:lstStyle/>
          <a:p>
            <a:r>
              <a:rPr lang="en-US" dirty="0">
                <a:solidFill>
                  <a:schemeClr val="bg1"/>
                </a:solidFill>
              </a:rPr>
              <a:t>Dept. of AIML</a:t>
            </a:r>
          </a:p>
        </p:txBody>
      </p:sp>
      <p:sp>
        <p:nvSpPr>
          <p:cNvPr id="9" name="TextBox 8"/>
          <p:cNvSpPr txBox="1"/>
          <p:nvPr/>
        </p:nvSpPr>
        <p:spPr>
          <a:xfrm>
            <a:off x="8079288" y="3817425"/>
            <a:ext cx="212942" cy="307777"/>
          </a:xfrm>
          <a:prstGeom prst="rect">
            <a:avLst/>
          </a:prstGeom>
          <a:noFill/>
        </p:spPr>
        <p:txBody>
          <a:bodyPr wrap="square" rtlCol="0">
            <a:spAutoFit/>
          </a:bodyPr>
          <a:lstStyle/>
          <a:p>
            <a:endParaRPr lang="en-US" dirty="0"/>
          </a:p>
        </p:txBody>
      </p:sp>
      <p:sp>
        <p:nvSpPr>
          <p:cNvPr id="7" name="TextBox 6"/>
          <p:cNvSpPr txBox="1"/>
          <p:nvPr/>
        </p:nvSpPr>
        <p:spPr>
          <a:xfrm>
            <a:off x="6663847" y="4609578"/>
            <a:ext cx="187890" cy="307777"/>
          </a:xfrm>
          <a:prstGeom prst="rect">
            <a:avLst/>
          </a:prstGeom>
          <a:solidFill>
            <a:schemeClr val="bg1">
              <a:lumMod val="95000"/>
            </a:schemeClr>
          </a:solidFill>
        </p:spPr>
        <p:txBody>
          <a:bodyPr wrap="square" rtlCol="0">
            <a:spAutoFit/>
          </a:bodyPr>
          <a:lstStyle/>
          <a:p>
            <a:endParaRPr lang="en-US" dirty="0"/>
          </a:p>
        </p:txBody>
      </p:sp>
      <p:sp>
        <p:nvSpPr>
          <p:cNvPr id="3" name="TextBox 2"/>
          <p:cNvSpPr txBox="1"/>
          <p:nvPr/>
        </p:nvSpPr>
        <p:spPr>
          <a:xfrm>
            <a:off x="6475956" y="2743200"/>
            <a:ext cx="187891" cy="307777"/>
          </a:xfrm>
          <a:prstGeom prst="rect">
            <a:avLst/>
          </a:prstGeom>
          <a:solidFill>
            <a:schemeClr val="bg1">
              <a:lumMod val="95000"/>
            </a:schemeClr>
          </a:solidFill>
        </p:spPr>
        <p:txBody>
          <a:bodyPr wrap="square" rtlCol="0">
            <a:spAutoFit/>
          </a:bodyPr>
          <a:lstStyle/>
          <a:p>
            <a:endParaRPr lang="en-US" dirty="0"/>
          </a:p>
        </p:txBody>
      </p:sp>
      <p:sp>
        <p:nvSpPr>
          <p:cNvPr id="12" name="TextBox 11"/>
          <p:cNvSpPr txBox="1"/>
          <p:nvPr/>
        </p:nvSpPr>
        <p:spPr>
          <a:xfrm>
            <a:off x="6250488" y="4484318"/>
            <a:ext cx="225468" cy="307777"/>
          </a:xfrm>
          <a:prstGeom prst="rect">
            <a:avLst/>
          </a:prstGeom>
          <a:solidFill>
            <a:schemeClr val="bg1"/>
          </a:solidFill>
        </p:spPr>
        <p:txBody>
          <a:bodyPr wrap="square" rtlCol="0">
            <a:spAutoFit/>
          </a:bodyPr>
          <a:lstStyle/>
          <a:p>
            <a:endParaRPr lang="en-US" dirty="0"/>
          </a:p>
        </p:txBody>
      </p:sp>
      <p:grpSp>
        <p:nvGrpSpPr>
          <p:cNvPr id="8" name="Group 7"/>
          <p:cNvGrpSpPr/>
          <p:nvPr/>
        </p:nvGrpSpPr>
        <p:grpSpPr>
          <a:xfrm>
            <a:off x="2842038" y="729355"/>
            <a:ext cx="8494017" cy="4335465"/>
            <a:chOff x="2791934" y="1050726"/>
            <a:chExt cx="8494017" cy="4335465"/>
          </a:xfrm>
        </p:grpSpPr>
        <p:pic>
          <p:nvPicPr>
            <p:cNvPr id="5" name="Picture 4"/>
            <p:cNvPicPr>
              <a:picLocks noChangeAspect="1"/>
            </p:cNvPicPr>
            <p:nvPr/>
          </p:nvPicPr>
          <p:blipFill>
            <a:blip r:embed="rId2"/>
            <a:stretch>
              <a:fillRect/>
            </a:stretch>
          </p:blipFill>
          <p:spPr>
            <a:xfrm>
              <a:off x="2791934" y="1050726"/>
              <a:ext cx="8494017" cy="4335465"/>
            </a:xfrm>
            <a:prstGeom prst="rect">
              <a:avLst/>
            </a:prstGeom>
          </p:spPr>
        </p:pic>
        <p:sp>
          <p:nvSpPr>
            <p:cNvPr id="6" name="TextBox 5"/>
            <p:cNvSpPr txBox="1"/>
            <p:nvPr/>
          </p:nvSpPr>
          <p:spPr>
            <a:xfrm>
              <a:off x="3870542" y="3970751"/>
              <a:ext cx="263047" cy="154451"/>
            </a:xfrm>
            <a:prstGeom prst="rect">
              <a:avLst/>
            </a:prstGeom>
            <a:solidFill>
              <a:schemeClr val="bg1">
                <a:lumMod val="95000"/>
              </a:schemeClr>
            </a:solidFill>
          </p:spPr>
          <p:txBody>
            <a:bodyPr wrap="square" rtlCol="0">
              <a:spAutoFit/>
            </a:bodyPr>
            <a:lstStyle/>
            <a:p>
              <a:endParaRPr lang="en-US" dirty="0"/>
            </a:p>
          </p:txBody>
        </p:sp>
      </p:grpSp>
    </p:spTree>
    <p:extLst>
      <p:ext uri="{BB962C8B-B14F-4D97-AF65-F5344CB8AC3E}">
        <p14:creationId xmlns:p14="http://schemas.microsoft.com/office/powerpoint/2010/main" val="199968186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79684" y="3817425"/>
            <a:ext cx="1379096" cy="307777"/>
          </a:xfrm>
          <a:prstGeom prst="rect">
            <a:avLst/>
          </a:prstGeom>
          <a:solidFill>
            <a:schemeClr val="bg2"/>
          </a:solidFill>
        </p:spPr>
        <p:txBody>
          <a:bodyPr wrap="square" rtlCol="0">
            <a:spAutoFit/>
          </a:bodyPr>
          <a:lstStyle/>
          <a:p>
            <a:r>
              <a:rPr lang="en-US" dirty="0">
                <a:solidFill>
                  <a:schemeClr val="bg1"/>
                </a:solidFill>
              </a:rPr>
              <a:t>Dept. of AIML</a:t>
            </a:r>
          </a:p>
        </p:txBody>
      </p:sp>
      <p:sp>
        <p:nvSpPr>
          <p:cNvPr id="9" name="TextBox 8"/>
          <p:cNvSpPr txBox="1"/>
          <p:nvPr/>
        </p:nvSpPr>
        <p:spPr>
          <a:xfrm>
            <a:off x="8079288" y="3817425"/>
            <a:ext cx="212942" cy="307777"/>
          </a:xfrm>
          <a:prstGeom prst="rect">
            <a:avLst/>
          </a:prstGeom>
          <a:noFill/>
        </p:spPr>
        <p:txBody>
          <a:bodyPr wrap="square" rtlCol="0">
            <a:spAutoFit/>
          </a:bodyPr>
          <a:lstStyle/>
          <a:p>
            <a:endParaRPr lang="en-US" dirty="0"/>
          </a:p>
        </p:txBody>
      </p:sp>
      <p:sp>
        <p:nvSpPr>
          <p:cNvPr id="7" name="TextBox 6"/>
          <p:cNvSpPr txBox="1"/>
          <p:nvPr/>
        </p:nvSpPr>
        <p:spPr>
          <a:xfrm>
            <a:off x="6663847" y="4609578"/>
            <a:ext cx="187890" cy="307777"/>
          </a:xfrm>
          <a:prstGeom prst="rect">
            <a:avLst/>
          </a:prstGeom>
          <a:solidFill>
            <a:schemeClr val="bg1">
              <a:lumMod val="95000"/>
            </a:schemeClr>
          </a:solidFill>
        </p:spPr>
        <p:txBody>
          <a:bodyPr wrap="square" rtlCol="0">
            <a:spAutoFit/>
          </a:bodyPr>
          <a:lstStyle/>
          <a:p>
            <a:endParaRPr lang="en-US" dirty="0"/>
          </a:p>
        </p:txBody>
      </p:sp>
      <p:sp>
        <p:nvSpPr>
          <p:cNvPr id="3" name="TextBox 2"/>
          <p:cNvSpPr txBox="1"/>
          <p:nvPr/>
        </p:nvSpPr>
        <p:spPr>
          <a:xfrm>
            <a:off x="6475956" y="2743200"/>
            <a:ext cx="187891" cy="307777"/>
          </a:xfrm>
          <a:prstGeom prst="rect">
            <a:avLst/>
          </a:prstGeom>
          <a:solidFill>
            <a:schemeClr val="bg1">
              <a:lumMod val="95000"/>
            </a:schemeClr>
          </a:solidFill>
        </p:spPr>
        <p:txBody>
          <a:bodyPr wrap="square" rtlCol="0">
            <a:spAutoFit/>
          </a:bodyPr>
          <a:lstStyle/>
          <a:p>
            <a:endParaRPr lang="en-US" dirty="0"/>
          </a:p>
        </p:txBody>
      </p:sp>
      <p:sp>
        <p:nvSpPr>
          <p:cNvPr id="12" name="TextBox 11"/>
          <p:cNvSpPr txBox="1"/>
          <p:nvPr/>
        </p:nvSpPr>
        <p:spPr>
          <a:xfrm>
            <a:off x="6250488" y="4484318"/>
            <a:ext cx="225468" cy="307777"/>
          </a:xfrm>
          <a:prstGeom prst="rect">
            <a:avLst/>
          </a:prstGeom>
          <a:solidFill>
            <a:schemeClr val="bg1"/>
          </a:solidFill>
        </p:spPr>
        <p:txBody>
          <a:bodyPr wrap="square" rtlCol="0">
            <a:spAutoFit/>
          </a:bodyPr>
          <a:lstStyle/>
          <a:p>
            <a:endParaRPr lang="en-US" dirty="0"/>
          </a:p>
        </p:txBody>
      </p:sp>
      <p:pic>
        <p:nvPicPr>
          <p:cNvPr id="2" name="Picture 1"/>
          <p:cNvPicPr>
            <a:picLocks noChangeAspect="1"/>
          </p:cNvPicPr>
          <p:nvPr/>
        </p:nvPicPr>
        <p:blipFill>
          <a:blip r:embed="rId2"/>
          <a:stretch>
            <a:fillRect/>
          </a:stretch>
        </p:blipFill>
        <p:spPr>
          <a:xfrm>
            <a:off x="2641296" y="1260431"/>
            <a:ext cx="9239250" cy="3886200"/>
          </a:xfrm>
          <a:prstGeom prst="rect">
            <a:avLst/>
          </a:prstGeom>
        </p:spPr>
      </p:pic>
      <p:sp>
        <p:nvSpPr>
          <p:cNvPr id="10" name="TextBox 9"/>
          <p:cNvSpPr txBox="1"/>
          <p:nvPr/>
        </p:nvSpPr>
        <p:spPr>
          <a:xfrm>
            <a:off x="9908088" y="3294345"/>
            <a:ext cx="263046" cy="307777"/>
          </a:xfrm>
          <a:prstGeom prst="rect">
            <a:avLst/>
          </a:prstGeom>
          <a:solidFill>
            <a:schemeClr val="bg1"/>
          </a:solidFill>
        </p:spPr>
        <p:txBody>
          <a:bodyPr wrap="square" rtlCol="0">
            <a:spAutoFit/>
          </a:bodyPr>
          <a:lstStyle/>
          <a:p>
            <a:endParaRPr lang="en-US" dirty="0"/>
          </a:p>
        </p:txBody>
      </p:sp>
    </p:spTree>
    <p:extLst>
      <p:ext uri="{BB962C8B-B14F-4D97-AF65-F5344CB8AC3E}">
        <p14:creationId xmlns:p14="http://schemas.microsoft.com/office/powerpoint/2010/main" val="75837543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79684" y="3817425"/>
            <a:ext cx="1379096" cy="307777"/>
          </a:xfrm>
          <a:prstGeom prst="rect">
            <a:avLst/>
          </a:prstGeom>
          <a:solidFill>
            <a:schemeClr val="bg2"/>
          </a:solidFill>
        </p:spPr>
        <p:txBody>
          <a:bodyPr wrap="square" rtlCol="0">
            <a:spAutoFit/>
          </a:bodyPr>
          <a:lstStyle/>
          <a:p>
            <a:r>
              <a:rPr lang="en-US" dirty="0">
                <a:solidFill>
                  <a:schemeClr val="bg1"/>
                </a:solidFill>
              </a:rPr>
              <a:t>Dept. of AIML</a:t>
            </a:r>
          </a:p>
        </p:txBody>
      </p:sp>
      <p:sp>
        <p:nvSpPr>
          <p:cNvPr id="9" name="TextBox 8"/>
          <p:cNvSpPr txBox="1"/>
          <p:nvPr/>
        </p:nvSpPr>
        <p:spPr>
          <a:xfrm>
            <a:off x="8079288" y="3817425"/>
            <a:ext cx="212942" cy="307777"/>
          </a:xfrm>
          <a:prstGeom prst="rect">
            <a:avLst/>
          </a:prstGeom>
          <a:noFill/>
        </p:spPr>
        <p:txBody>
          <a:bodyPr wrap="square" rtlCol="0">
            <a:spAutoFit/>
          </a:bodyPr>
          <a:lstStyle/>
          <a:p>
            <a:endParaRPr lang="en-US" dirty="0"/>
          </a:p>
        </p:txBody>
      </p:sp>
      <p:sp>
        <p:nvSpPr>
          <p:cNvPr id="7" name="TextBox 6"/>
          <p:cNvSpPr txBox="1"/>
          <p:nvPr/>
        </p:nvSpPr>
        <p:spPr>
          <a:xfrm>
            <a:off x="6663847" y="4609578"/>
            <a:ext cx="187890" cy="307777"/>
          </a:xfrm>
          <a:prstGeom prst="rect">
            <a:avLst/>
          </a:prstGeom>
          <a:solidFill>
            <a:schemeClr val="bg1">
              <a:lumMod val="95000"/>
            </a:schemeClr>
          </a:solidFill>
        </p:spPr>
        <p:txBody>
          <a:bodyPr wrap="square" rtlCol="0">
            <a:spAutoFit/>
          </a:bodyPr>
          <a:lstStyle/>
          <a:p>
            <a:endParaRPr lang="en-US" dirty="0"/>
          </a:p>
        </p:txBody>
      </p:sp>
      <p:sp>
        <p:nvSpPr>
          <p:cNvPr id="3" name="TextBox 2"/>
          <p:cNvSpPr txBox="1"/>
          <p:nvPr/>
        </p:nvSpPr>
        <p:spPr>
          <a:xfrm>
            <a:off x="6475956" y="2743200"/>
            <a:ext cx="187891" cy="307777"/>
          </a:xfrm>
          <a:prstGeom prst="rect">
            <a:avLst/>
          </a:prstGeom>
          <a:solidFill>
            <a:schemeClr val="bg1">
              <a:lumMod val="95000"/>
            </a:schemeClr>
          </a:solidFill>
        </p:spPr>
        <p:txBody>
          <a:bodyPr wrap="square" rtlCol="0">
            <a:spAutoFit/>
          </a:bodyPr>
          <a:lstStyle/>
          <a:p>
            <a:endParaRPr lang="en-US" dirty="0"/>
          </a:p>
        </p:txBody>
      </p:sp>
      <p:sp>
        <p:nvSpPr>
          <p:cNvPr id="12" name="TextBox 11"/>
          <p:cNvSpPr txBox="1"/>
          <p:nvPr/>
        </p:nvSpPr>
        <p:spPr>
          <a:xfrm>
            <a:off x="6250488" y="4484318"/>
            <a:ext cx="225468" cy="307777"/>
          </a:xfrm>
          <a:prstGeom prst="rect">
            <a:avLst/>
          </a:prstGeom>
          <a:solidFill>
            <a:schemeClr val="bg1"/>
          </a:solidFill>
        </p:spPr>
        <p:txBody>
          <a:bodyPr wrap="square" rtlCol="0">
            <a:spAutoFit/>
          </a:bodyPr>
          <a:lstStyle/>
          <a:p>
            <a:endParaRPr lang="en-US" dirty="0"/>
          </a:p>
        </p:txBody>
      </p:sp>
      <p:sp>
        <p:nvSpPr>
          <p:cNvPr id="10" name="TextBox 9"/>
          <p:cNvSpPr txBox="1"/>
          <p:nvPr/>
        </p:nvSpPr>
        <p:spPr>
          <a:xfrm>
            <a:off x="9908088" y="3294345"/>
            <a:ext cx="263046" cy="307777"/>
          </a:xfrm>
          <a:prstGeom prst="rect">
            <a:avLst/>
          </a:prstGeom>
          <a:solidFill>
            <a:schemeClr val="bg1"/>
          </a:solidFill>
        </p:spPr>
        <p:txBody>
          <a:bodyPr wrap="square" rtlCol="0">
            <a:spAutoFit/>
          </a:bodyPr>
          <a:lstStyle/>
          <a:p>
            <a:endParaRPr lang="en-US" dirty="0"/>
          </a:p>
        </p:txBody>
      </p:sp>
      <p:pic>
        <p:nvPicPr>
          <p:cNvPr id="5" name="Picture 4"/>
          <p:cNvPicPr>
            <a:picLocks noChangeAspect="1"/>
          </p:cNvPicPr>
          <p:nvPr/>
        </p:nvPicPr>
        <p:blipFill>
          <a:blip r:embed="rId2"/>
          <a:stretch>
            <a:fillRect/>
          </a:stretch>
        </p:blipFill>
        <p:spPr>
          <a:xfrm>
            <a:off x="2902450" y="419574"/>
            <a:ext cx="8574979" cy="4372521"/>
          </a:xfrm>
          <a:prstGeom prst="rect">
            <a:avLst/>
          </a:prstGeom>
        </p:spPr>
      </p:pic>
      <p:sp>
        <p:nvSpPr>
          <p:cNvPr id="6" name="TextBox 5"/>
          <p:cNvSpPr txBox="1"/>
          <p:nvPr/>
        </p:nvSpPr>
        <p:spPr>
          <a:xfrm>
            <a:off x="7189940" y="4125202"/>
            <a:ext cx="250520" cy="307777"/>
          </a:xfrm>
          <a:prstGeom prst="rect">
            <a:avLst/>
          </a:prstGeom>
          <a:solidFill>
            <a:schemeClr val="bg1">
              <a:lumMod val="95000"/>
            </a:schemeClr>
          </a:solidFill>
        </p:spPr>
        <p:txBody>
          <a:bodyPr wrap="square" rtlCol="0">
            <a:spAutoFit/>
          </a:bodyPr>
          <a:lstStyle/>
          <a:p>
            <a:endParaRPr lang="en-US" dirty="0"/>
          </a:p>
        </p:txBody>
      </p:sp>
      <p:pic>
        <p:nvPicPr>
          <p:cNvPr id="8" name="Picture 7"/>
          <p:cNvPicPr>
            <a:picLocks noChangeAspect="1"/>
          </p:cNvPicPr>
          <p:nvPr/>
        </p:nvPicPr>
        <p:blipFill>
          <a:blip r:embed="rId3"/>
          <a:stretch>
            <a:fillRect/>
          </a:stretch>
        </p:blipFill>
        <p:spPr>
          <a:xfrm>
            <a:off x="3024187" y="4866545"/>
            <a:ext cx="8582025" cy="1409700"/>
          </a:xfrm>
          <a:prstGeom prst="rect">
            <a:avLst/>
          </a:prstGeom>
        </p:spPr>
      </p:pic>
    </p:spTree>
    <p:extLst>
      <p:ext uri="{BB962C8B-B14F-4D97-AF65-F5344CB8AC3E}">
        <p14:creationId xmlns:p14="http://schemas.microsoft.com/office/powerpoint/2010/main" val="171791902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79684" y="3817425"/>
            <a:ext cx="1379096" cy="307777"/>
          </a:xfrm>
          <a:prstGeom prst="rect">
            <a:avLst/>
          </a:prstGeom>
          <a:solidFill>
            <a:schemeClr val="bg2"/>
          </a:solidFill>
        </p:spPr>
        <p:txBody>
          <a:bodyPr wrap="square" rtlCol="0">
            <a:spAutoFit/>
          </a:bodyPr>
          <a:lstStyle/>
          <a:p>
            <a:r>
              <a:rPr lang="en-US" dirty="0">
                <a:solidFill>
                  <a:schemeClr val="bg1"/>
                </a:solidFill>
              </a:rPr>
              <a:t>Dept. of AIML</a:t>
            </a:r>
          </a:p>
        </p:txBody>
      </p:sp>
      <p:sp>
        <p:nvSpPr>
          <p:cNvPr id="9" name="TextBox 8"/>
          <p:cNvSpPr txBox="1"/>
          <p:nvPr/>
        </p:nvSpPr>
        <p:spPr>
          <a:xfrm>
            <a:off x="8079288" y="3817425"/>
            <a:ext cx="212942" cy="307777"/>
          </a:xfrm>
          <a:prstGeom prst="rect">
            <a:avLst/>
          </a:prstGeom>
          <a:noFill/>
        </p:spPr>
        <p:txBody>
          <a:bodyPr wrap="square" rtlCol="0">
            <a:spAutoFit/>
          </a:bodyPr>
          <a:lstStyle/>
          <a:p>
            <a:endParaRPr lang="en-US" dirty="0"/>
          </a:p>
        </p:txBody>
      </p:sp>
      <p:sp>
        <p:nvSpPr>
          <p:cNvPr id="12" name="TextBox 11"/>
          <p:cNvSpPr txBox="1"/>
          <p:nvPr/>
        </p:nvSpPr>
        <p:spPr>
          <a:xfrm>
            <a:off x="6250488" y="4484318"/>
            <a:ext cx="225468" cy="307777"/>
          </a:xfrm>
          <a:prstGeom prst="rect">
            <a:avLst/>
          </a:prstGeom>
          <a:solidFill>
            <a:schemeClr val="bg1"/>
          </a:solidFill>
        </p:spPr>
        <p:txBody>
          <a:bodyPr wrap="square" rtlCol="0">
            <a:spAutoFit/>
          </a:bodyPr>
          <a:lstStyle/>
          <a:p>
            <a:endParaRPr lang="en-US" dirty="0"/>
          </a:p>
        </p:txBody>
      </p:sp>
      <p:sp>
        <p:nvSpPr>
          <p:cNvPr id="10" name="TextBox 9"/>
          <p:cNvSpPr txBox="1"/>
          <p:nvPr/>
        </p:nvSpPr>
        <p:spPr>
          <a:xfrm>
            <a:off x="9908088" y="3294345"/>
            <a:ext cx="263046" cy="307777"/>
          </a:xfrm>
          <a:prstGeom prst="rect">
            <a:avLst/>
          </a:prstGeom>
          <a:solidFill>
            <a:schemeClr val="bg1"/>
          </a:solidFill>
        </p:spPr>
        <p:txBody>
          <a:bodyPr wrap="square" rtlCol="0">
            <a:spAutoFit/>
          </a:bodyPr>
          <a:lstStyle/>
          <a:p>
            <a:endParaRPr lang="en-US" dirty="0"/>
          </a:p>
        </p:txBody>
      </p:sp>
      <p:sp>
        <p:nvSpPr>
          <p:cNvPr id="2" name="Rectangle 1"/>
          <p:cNvSpPr/>
          <p:nvPr/>
        </p:nvSpPr>
        <p:spPr>
          <a:xfrm>
            <a:off x="4171017" y="193709"/>
            <a:ext cx="4985660" cy="523220"/>
          </a:xfrm>
          <a:prstGeom prst="rect">
            <a:avLst/>
          </a:prstGeom>
        </p:spPr>
        <p:txBody>
          <a:bodyPr wrap="none">
            <a:spAutoFit/>
          </a:bodyPr>
          <a:lstStyle/>
          <a:p>
            <a:r>
              <a:rPr lang="en-US" sz="2800" b="1" dirty="0">
                <a:solidFill>
                  <a:schemeClr val="accent1"/>
                </a:solidFill>
                <a:latin typeface="Times New Roman" panose="02020603050405020304" pitchFamily="18" charset="0"/>
                <a:cs typeface="Times New Roman" panose="02020603050405020304" pitchFamily="18" charset="0"/>
              </a:rPr>
              <a:t>Basic Retrieval Queries in SQL</a:t>
            </a:r>
          </a:p>
        </p:txBody>
      </p:sp>
      <p:sp>
        <p:nvSpPr>
          <p:cNvPr id="11" name="Rectangle 10"/>
          <p:cNvSpPr/>
          <p:nvPr/>
        </p:nvSpPr>
        <p:spPr>
          <a:xfrm>
            <a:off x="2847583" y="1745107"/>
            <a:ext cx="8601206" cy="3046988"/>
          </a:xfrm>
          <a:prstGeom prst="rect">
            <a:avLst/>
          </a:prstGeom>
        </p:spPr>
        <p:txBody>
          <a:bodyPr wrap="square">
            <a:spAutoFit/>
          </a:bodyPr>
          <a:lstStyle/>
          <a:p>
            <a:r>
              <a:rPr lang="en-US" sz="2400" b="1" dirty="0">
                <a:solidFill>
                  <a:srgbClr val="C00000"/>
                </a:solidFill>
                <a:latin typeface="Times New Roman" panose="02020603050405020304" pitchFamily="18" charset="0"/>
                <a:cs typeface="Times New Roman" panose="02020603050405020304" pitchFamily="18" charset="0"/>
              </a:rPr>
              <a:t>SELECT statement </a:t>
            </a:r>
          </a:p>
          <a:p>
            <a:pPr marL="342900" indent="-342900">
              <a:buFont typeface="Wingdings" panose="05000000000000000000" pitchFamily="2" charset="2"/>
              <a:buChar char="§"/>
            </a:pPr>
            <a:r>
              <a:rPr lang="en-US" sz="2400" dirty="0">
                <a:solidFill>
                  <a:schemeClr val="tx1"/>
                </a:solidFill>
                <a:latin typeface="Times New Roman" panose="02020603050405020304" pitchFamily="18" charset="0"/>
                <a:cs typeface="Times New Roman" panose="02020603050405020304" pitchFamily="18" charset="0"/>
              </a:rPr>
              <a:t>One basic statement for </a:t>
            </a:r>
            <a:r>
              <a:rPr lang="en-US" sz="2400" b="1" dirty="0">
                <a:solidFill>
                  <a:schemeClr val="tx1"/>
                </a:solidFill>
                <a:latin typeface="Times New Roman" panose="02020603050405020304" pitchFamily="18" charset="0"/>
                <a:cs typeface="Times New Roman" panose="02020603050405020304" pitchFamily="18" charset="0"/>
              </a:rPr>
              <a:t>retrieving information from a database </a:t>
            </a:r>
          </a:p>
          <a:p>
            <a:pPr marL="342900" indent="-342900">
              <a:buFont typeface="Wingdings" panose="05000000000000000000" pitchFamily="2" charset="2"/>
              <a:buChar char="§"/>
            </a:pPr>
            <a:r>
              <a:rPr lang="en-US" sz="2400" dirty="0">
                <a:solidFill>
                  <a:schemeClr val="tx1"/>
                </a:solidFill>
                <a:latin typeface="Times New Roman" panose="02020603050405020304" pitchFamily="18" charset="0"/>
                <a:cs typeface="Times New Roman" panose="02020603050405020304" pitchFamily="18" charset="0"/>
              </a:rPr>
              <a:t>SQL allows a table to have two or more tuples that are identical in all their attribute values </a:t>
            </a:r>
          </a:p>
          <a:p>
            <a:pPr marL="342900" indent="-342900">
              <a:buFont typeface="Wingdings" panose="05000000000000000000" pitchFamily="2" charset="2"/>
              <a:buChar char="§"/>
            </a:pPr>
            <a:r>
              <a:rPr lang="en-US" sz="2400" dirty="0">
                <a:solidFill>
                  <a:schemeClr val="tx1"/>
                </a:solidFill>
                <a:latin typeface="Times New Roman" panose="02020603050405020304" pitchFamily="18" charset="0"/>
                <a:cs typeface="Times New Roman" panose="02020603050405020304" pitchFamily="18" charset="0"/>
              </a:rPr>
              <a:t>The basic form of the SELECT statement, sometimes called a mapping or a select-from-where block, is formed of the three clauses SELECT, FROM, and WHERE and has the following form</a:t>
            </a:r>
          </a:p>
        </p:txBody>
      </p:sp>
    </p:spTree>
    <p:extLst>
      <p:ext uri="{BB962C8B-B14F-4D97-AF65-F5344CB8AC3E}">
        <p14:creationId xmlns:p14="http://schemas.microsoft.com/office/powerpoint/2010/main" val="419983530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79684" y="3817425"/>
            <a:ext cx="1379096" cy="307777"/>
          </a:xfrm>
          <a:prstGeom prst="rect">
            <a:avLst/>
          </a:prstGeom>
          <a:solidFill>
            <a:schemeClr val="bg2"/>
          </a:solidFill>
        </p:spPr>
        <p:txBody>
          <a:bodyPr wrap="square" rtlCol="0">
            <a:spAutoFit/>
          </a:bodyPr>
          <a:lstStyle/>
          <a:p>
            <a:r>
              <a:rPr lang="en-US" dirty="0">
                <a:solidFill>
                  <a:schemeClr val="bg1"/>
                </a:solidFill>
              </a:rPr>
              <a:t>Dept. of AIML</a:t>
            </a:r>
          </a:p>
        </p:txBody>
      </p:sp>
      <p:sp>
        <p:nvSpPr>
          <p:cNvPr id="9" name="TextBox 8"/>
          <p:cNvSpPr txBox="1"/>
          <p:nvPr/>
        </p:nvSpPr>
        <p:spPr>
          <a:xfrm>
            <a:off x="8079288" y="3817425"/>
            <a:ext cx="212942" cy="307777"/>
          </a:xfrm>
          <a:prstGeom prst="rect">
            <a:avLst/>
          </a:prstGeom>
          <a:noFill/>
        </p:spPr>
        <p:txBody>
          <a:bodyPr wrap="square" rtlCol="0">
            <a:spAutoFit/>
          </a:bodyPr>
          <a:lstStyle/>
          <a:p>
            <a:endParaRPr lang="en-US" dirty="0"/>
          </a:p>
        </p:txBody>
      </p:sp>
      <p:sp>
        <p:nvSpPr>
          <p:cNvPr id="12" name="TextBox 11"/>
          <p:cNvSpPr txBox="1"/>
          <p:nvPr/>
        </p:nvSpPr>
        <p:spPr>
          <a:xfrm>
            <a:off x="6250488" y="4484318"/>
            <a:ext cx="225468" cy="307777"/>
          </a:xfrm>
          <a:prstGeom prst="rect">
            <a:avLst/>
          </a:prstGeom>
          <a:solidFill>
            <a:schemeClr val="bg1"/>
          </a:solidFill>
        </p:spPr>
        <p:txBody>
          <a:bodyPr wrap="square" rtlCol="0">
            <a:spAutoFit/>
          </a:bodyPr>
          <a:lstStyle/>
          <a:p>
            <a:endParaRPr lang="en-US" dirty="0"/>
          </a:p>
        </p:txBody>
      </p:sp>
      <p:sp>
        <p:nvSpPr>
          <p:cNvPr id="10" name="TextBox 9"/>
          <p:cNvSpPr txBox="1"/>
          <p:nvPr/>
        </p:nvSpPr>
        <p:spPr>
          <a:xfrm>
            <a:off x="9908088" y="3294345"/>
            <a:ext cx="263046" cy="307777"/>
          </a:xfrm>
          <a:prstGeom prst="rect">
            <a:avLst/>
          </a:prstGeom>
          <a:solidFill>
            <a:schemeClr val="bg1"/>
          </a:solidFill>
        </p:spPr>
        <p:txBody>
          <a:bodyPr wrap="square" rtlCol="0">
            <a:spAutoFit/>
          </a:bodyPr>
          <a:lstStyle/>
          <a:p>
            <a:endParaRPr lang="en-US" dirty="0"/>
          </a:p>
        </p:txBody>
      </p:sp>
      <p:sp>
        <p:nvSpPr>
          <p:cNvPr id="2" name="Rectangle 1"/>
          <p:cNvSpPr/>
          <p:nvPr/>
        </p:nvSpPr>
        <p:spPr>
          <a:xfrm>
            <a:off x="3870392" y="185332"/>
            <a:ext cx="4985660" cy="523220"/>
          </a:xfrm>
          <a:prstGeom prst="rect">
            <a:avLst/>
          </a:prstGeom>
        </p:spPr>
        <p:txBody>
          <a:bodyPr wrap="none">
            <a:spAutoFit/>
          </a:bodyPr>
          <a:lstStyle/>
          <a:p>
            <a:r>
              <a:rPr lang="en-US" sz="2800" b="1" dirty="0">
                <a:solidFill>
                  <a:schemeClr val="accent1"/>
                </a:solidFill>
                <a:latin typeface="Times New Roman" panose="02020603050405020304" pitchFamily="18" charset="0"/>
                <a:cs typeface="Times New Roman" panose="02020603050405020304" pitchFamily="18" charset="0"/>
              </a:rPr>
              <a:t>Basic Retrieval Queries in SQL</a:t>
            </a:r>
          </a:p>
        </p:txBody>
      </p:sp>
      <p:sp>
        <p:nvSpPr>
          <p:cNvPr id="5" name="Rectangle 4"/>
          <p:cNvSpPr/>
          <p:nvPr/>
        </p:nvSpPr>
        <p:spPr>
          <a:xfrm>
            <a:off x="2885257" y="1586185"/>
            <a:ext cx="8801427" cy="3416320"/>
          </a:xfrm>
          <a:prstGeom prst="rect">
            <a:avLst/>
          </a:prstGeom>
        </p:spPr>
        <p:txBody>
          <a:bodyPr wrap="square">
            <a:spAutoFit/>
          </a:bodyPr>
          <a:lstStyle/>
          <a:p>
            <a:pPr marL="342900" indent="-342900">
              <a:buFont typeface="Wingdings" panose="05000000000000000000" pitchFamily="2" charset="2"/>
              <a:buChar char="§"/>
            </a:pPr>
            <a:r>
              <a:rPr lang="en-US" sz="2400" b="1" dirty="0">
                <a:solidFill>
                  <a:srgbClr val="C00000"/>
                </a:solidFill>
                <a:latin typeface="Times New Roman" panose="02020603050405020304" pitchFamily="18" charset="0"/>
                <a:cs typeface="Times New Roman" panose="02020603050405020304" pitchFamily="18" charset="0"/>
              </a:rPr>
              <a:t>SELECT &lt;attribute list&gt;/&lt;column list&gt;</a:t>
            </a:r>
          </a:p>
          <a:p>
            <a:pPr marL="342900" indent="-342900">
              <a:buFont typeface="Wingdings" panose="05000000000000000000" pitchFamily="2" charset="2"/>
              <a:buChar char="§"/>
            </a:pPr>
            <a:r>
              <a:rPr lang="en-US" sz="2400" b="1" dirty="0">
                <a:solidFill>
                  <a:srgbClr val="C00000"/>
                </a:solidFill>
                <a:latin typeface="Times New Roman" panose="02020603050405020304" pitchFamily="18" charset="0"/>
                <a:cs typeface="Times New Roman" panose="02020603050405020304" pitchFamily="18" charset="0"/>
              </a:rPr>
              <a:t>FROM     &lt;table list&gt;</a:t>
            </a:r>
          </a:p>
          <a:p>
            <a:pPr marL="342900" indent="-342900">
              <a:buFont typeface="Wingdings" panose="05000000000000000000" pitchFamily="2" charset="2"/>
              <a:buChar char="§"/>
            </a:pPr>
            <a:r>
              <a:rPr lang="en-US" sz="2400" b="1" dirty="0">
                <a:solidFill>
                  <a:srgbClr val="C00000"/>
                </a:solidFill>
                <a:latin typeface="Times New Roman" panose="02020603050405020304" pitchFamily="18" charset="0"/>
                <a:cs typeface="Times New Roman" panose="02020603050405020304" pitchFamily="18" charset="0"/>
              </a:rPr>
              <a:t>WHERE  &lt;condition&gt; ;</a:t>
            </a:r>
          </a:p>
          <a:p>
            <a:pPr marL="342900" indent="-342900">
              <a:buFont typeface="Wingdings" panose="05000000000000000000" pitchFamily="2" charset="2"/>
              <a:buChar char="§"/>
            </a:pPr>
            <a:r>
              <a:rPr lang="en-US" sz="2400" dirty="0">
                <a:solidFill>
                  <a:schemeClr val="tx1"/>
                </a:solidFill>
                <a:latin typeface="Times New Roman" panose="02020603050405020304" pitchFamily="18" charset="0"/>
                <a:cs typeface="Times New Roman" panose="02020603050405020304" pitchFamily="18" charset="0"/>
              </a:rPr>
              <a:t>&lt;attribute list&gt;: is a list of attribute names whose values are to be retrieved by the query</a:t>
            </a:r>
          </a:p>
          <a:p>
            <a:pPr marL="342900" indent="-342900">
              <a:buFont typeface="Wingdings" panose="05000000000000000000" pitchFamily="2" charset="2"/>
              <a:buChar char="§"/>
            </a:pPr>
            <a:r>
              <a:rPr lang="en-US" sz="2400" dirty="0">
                <a:solidFill>
                  <a:schemeClr val="tx1"/>
                </a:solidFill>
                <a:latin typeface="Times New Roman" panose="02020603050405020304" pitchFamily="18" charset="0"/>
                <a:cs typeface="Times New Roman" panose="02020603050405020304" pitchFamily="18" charset="0"/>
              </a:rPr>
              <a:t>&lt;table list&gt;: is a list of the relation names required to process the query</a:t>
            </a:r>
          </a:p>
          <a:p>
            <a:pPr marL="342900" indent="-342900">
              <a:buFont typeface="Wingdings" panose="05000000000000000000" pitchFamily="2" charset="2"/>
              <a:buChar char="§"/>
            </a:pPr>
            <a:r>
              <a:rPr lang="en-US" sz="2400" dirty="0">
                <a:solidFill>
                  <a:schemeClr val="tx1"/>
                </a:solidFill>
                <a:latin typeface="Times New Roman" panose="02020603050405020304" pitchFamily="18" charset="0"/>
                <a:cs typeface="Times New Roman" panose="02020603050405020304" pitchFamily="18" charset="0"/>
              </a:rPr>
              <a:t>&lt;condition&gt;: is a conditional (Boolean) expression that identifies the tuples to be retrieved by the query</a:t>
            </a:r>
          </a:p>
        </p:txBody>
      </p:sp>
    </p:spTree>
    <p:extLst>
      <p:ext uri="{BB962C8B-B14F-4D97-AF65-F5344CB8AC3E}">
        <p14:creationId xmlns:p14="http://schemas.microsoft.com/office/powerpoint/2010/main" val="190556232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79684" y="3817425"/>
            <a:ext cx="1379096" cy="307777"/>
          </a:xfrm>
          <a:prstGeom prst="rect">
            <a:avLst/>
          </a:prstGeom>
          <a:solidFill>
            <a:schemeClr val="bg2"/>
          </a:solidFill>
        </p:spPr>
        <p:txBody>
          <a:bodyPr wrap="square" rtlCol="0">
            <a:spAutoFit/>
          </a:bodyPr>
          <a:lstStyle/>
          <a:p>
            <a:r>
              <a:rPr lang="en-US" dirty="0">
                <a:solidFill>
                  <a:schemeClr val="bg1"/>
                </a:solidFill>
              </a:rPr>
              <a:t>Dept. of AIML</a:t>
            </a:r>
          </a:p>
        </p:txBody>
      </p:sp>
      <p:sp>
        <p:nvSpPr>
          <p:cNvPr id="9" name="TextBox 8"/>
          <p:cNvSpPr txBox="1"/>
          <p:nvPr/>
        </p:nvSpPr>
        <p:spPr>
          <a:xfrm>
            <a:off x="8079288" y="3817425"/>
            <a:ext cx="212942" cy="307777"/>
          </a:xfrm>
          <a:prstGeom prst="rect">
            <a:avLst/>
          </a:prstGeom>
          <a:noFill/>
        </p:spPr>
        <p:txBody>
          <a:bodyPr wrap="square" rtlCol="0">
            <a:spAutoFit/>
          </a:bodyPr>
          <a:lstStyle/>
          <a:p>
            <a:endParaRPr lang="en-US" dirty="0"/>
          </a:p>
        </p:txBody>
      </p:sp>
      <p:sp>
        <p:nvSpPr>
          <p:cNvPr id="12" name="TextBox 11"/>
          <p:cNvSpPr txBox="1"/>
          <p:nvPr/>
        </p:nvSpPr>
        <p:spPr>
          <a:xfrm>
            <a:off x="6250488" y="4484318"/>
            <a:ext cx="225468" cy="307777"/>
          </a:xfrm>
          <a:prstGeom prst="rect">
            <a:avLst/>
          </a:prstGeom>
          <a:solidFill>
            <a:schemeClr val="bg1"/>
          </a:solidFill>
        </p:spPr>
        <p:txBody>
          <a:bodyPr wrap="square" rtlCol="0">
            <a:spAutoFit/>
          </a:bodyPr>
          <a:lstStyle/>
          <a:p>
            <a:endParaRPr lang="en-US" dirty="0"/>
          </a:p>
        </p:txBody>
      </p:sp>
      <p:sp>
        <p:nvSpPr>
          <p:cNvPr id="10" name="TextBox 9"/>
          <p:cNvSpPr txBox="1"/>
          <p:nvPr/>
        </p:nvSpPr>
        <p:spPr>
          <a:xfrm>
            <a:off x="9908088" y="3294345"/>
            <a:ext cx="263046" cy="307777"/>
          </a:xfrm>
          <a:prstGeom prst="rect">
            <a:avLst/>
          </a:prstGeom>
          <a:solidFill>
            <a:schemeClr val="bg1"/>
          </a:solidFill>
        </p:spPr>
        <p:txBody>
          <a:bodyPr wrap="square" rtlCol="0">
            <a:spAutoFit/>
          </a:bodyPr>
          <a:lstStyle/>
          <a:p>
            <a:endParaRPr lang="en-US" dirty="0"/>
          </a:p>
        </p:txBody>
      </p:sp>
      <p:sp>
        <p:nvSpPr>
          <p:cNvPr id="2" name="Rectangle 1"/>
          <p:cNvSpPr/>
          <p:nvPr/>
        </p:nvSpPr>
        <p:spPr>
          <a:xfrm>
            <a:off x="3870392" y="185332"/>
            <a:ext cx="4985660" cy="523220"/>
          </a:xfrm>
          <a:prstGeom prst="rect">
            <a:avLst/>
          </a:prstGeom>
        </p:spPr>
        <p:txBody>
          <a:bodyPr wrap="none">
            <a:spAutoFit/>
          </a:bodyPr>
          <a:lstStyle/>
          <a:p>
            <a:r>
              <a:rPr lang="en-US" sz="2800" b="1" dirty="0">
                <a:solidFill>
                  <a:schemeClr val="accent1"/>
                </a:solidFill>
                <a:latin typeface="Times New Roman" panose="02020603050405020304" pitchFamily="18" charset="0"/>
                <a:cs typeface="Times New Roman" panose="02020603050405020304" pitchFamily="18" charset="0"/>
              </a:rPr>
              <a:t>Basic Retrieval Queries in SQL</a:t>
            </a:r>
          </a:p>
        </p:txBody>
      </p:sp>
      <p:pic>
        <p:nvPicPr>
          <p:cNvPr id="8" name="Picture 7"/>
          <p:cNvPicPr>
            <a:picLocks noChangeAspect="1"/>
          </p:cNvPicPr>
          <p:nvPr/>
        </p:nvPicPr>
        <p:blipFill>
          <a:blip r:embed="rId2"/>
          <a:stretch>
            <a:fillRect/>
          </a:stretch>
        </p:blipFill>
        <p:spPr>
          <a:xfrm>
            <a:off x="2985466" y="1837346"/>
            <a:ext cx="7436190" cy="2701215"/>
          </a:xfrm>
          <a:prstGeom prst="rect">
            <a:avLst/>
          </a:prstGeom>
        </p:spPr>
      </p:pic>
    </p:spTree>
    <p:extLst>
      <p:ext uri="{BB962C8B-B14F-4D97-AF65-F5344CB8AC3E}">
        <p14:creationId xmlns:p14="http://schemas.microsoft.com/office/powerpoint/2010/main" val="1249252734"/>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20657</TotalTime>
  <Words>4285</Words>
  <Application>Microsoft Office PowerPoint</Application>
  <PresentationFormat>Widescreen</PresentationFormat>
  <Paragraphs>505</Paragraphs>
  <Slides>138</Slides>
  <Notes>35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138</vt:i4>
      </vt:variant>
    </vt:vector>
  </HeadingPairs>
  <TitlesOfParts>
    <vt:vector size="145" baseType="lpstr">
      <vt:lpstr>Arial</vt:lpstr>
      <vt:lpstr>Calibri</vt:lpstr>
      <vt:lpstr>Cambria</vt:lpstr>
      <vt:lpstr>Open Sans</vt:lpstr>
      <vt:lpstr>Times New Roman</vt:lpstr>
      <vt:lpstr>Wingdings</vt:lpstr>
      <vt:lpstr>Office Theme</vt:lpstr>
      <vt:lpstr>Database Management System  BCS403  </vt:lpstr>
      <vt:lpstr>Module 3</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YourName</dc:creator>
  <cp:lastModifiedBy>Hi</cp:lastModifiedBy>
  <cp:revision>703</cp:revision>
  <dcterms:modified xsi:type="dcterms:W3CDTF">2025-04-28T08:16:52Z</dcterms:modified>
</cp:coreProperties>
</file>